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7" r:id="rId2"/>
    <p:sldId id="258" r:id="rId3"/>
    <p:sldId id="277" r:id="rId4"/>
    <p:sldId id="259" r:id="rId5"/>
    <p:sldId id="260" r:id="rId6"/>
    <p:sldId id="261" r:id="rId7"/>
    <p:sldId id="262" r:id="rId8"/>
    <p:sldId id="263" r:id="rId9"/>
    <p:sldId id="264" r:id="rId10"/>
    <p:sldId id="280" r:id="rId11"/>
    <p:sldId id="274" r:id="rId12"/>
    <p:sldId id="279" r:id="rId13"/>
    <p:sldId id="278" r:id="rId14"/>
    <p:sldId id="265" r:id="rId15"/>
    <p:sldId id="281" r:id="rId16"/>
    <p:sldId id="270" r:id="rId17"/>
    <p:sldId id="267" r:id="rId18"/>
    <p:sldId id="282" r:id="rId19"/>
    <p:sldId id="275" r:id="rId20"/>
    <p:sldId id="286" r:id="rId21"/>
    <p:sldId id="283" r:id="rId22"/>
    <p:sldId id="284" r:id="rId23"/>
    <p:sldId id="287" r:id="rId24"/>
    <p:sldId id="269" r:id="rId25"/>
    <p:sldId id="268" r:id="rId26"/>
    <p:sldId id="285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450" y="-1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2007_Workbook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504909108583649E-2"/>
          <c:y val="2.5454545454545455E-2"/>
          <c:w val="0.59294607271313304"/>
          <c:h val="0.9499211549011779"/>
        </c:manualLayout>
      </c:layout>
      <c:scatterChart>
        <c:scatterStyle val="lineMarker"/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ln w="12672">
              <a:solidFill>
                <a:srgbClr val="000000"/>
              </a:solidFill>
              <a:prstDash val="solid"/>
            </a:ln>
          </c:spPr>
          <c:marker>
            <c:symbol val="none"/>
          </c:marker>
          <c:trendline>
            <c:trendlineType val="linear"/>
            <c:dispRSqr val="0"/>
            <c:dispEq val="0"/>
          </c:trendline>
          <c:xVal>
            <c:numRef>
              <c:f>Sheet1!$B$1:$V$1</c:f>
              <c:numCache>
                <c:formatCode>General</c:formatCode>
                <c:ptCount val="21"/>
                <c:pt idx="0">
                  <c:v>-10</c:v>
                </c:pt>
                <c:pt idx="1">
                  <c:v>-9</c:v>
                </c:pt>
                <c:pt idx="2">
                  <c:v>-8</c:v>
                </c:pt>
                <c:pt idx="3">
                  <c:v>-7</c:v>
                </c:pt>
                <c:pt idx="4">
                  <c:v>-6</c:v>
                </c:pt>
                <c:pt idx="5">
                  <c:v>-5</c:v>
                </c:pt>
                <c:pt idx="6">
                  <c:v>-4</c:v>
                </c:pt>
                <c:pt idx="7">
                  <c:v>-3</c:v>
                </c:pt>
                <c:pt idx="8">
                  <c:v>-2</c:v>
                </c:pt>
                <c:pt idx="9">
                  <c:v>-1</c:v>
                </c:pt>
                <c:pt idx="10">
                  <c:v>0</c:v>
                </c:pt>
                <c:pt idx="11">
                  <c:v>1</c:v>
                </c:pt>
                <c:pt idx="12">
                  <c:v>2</c:v>
                </c:pt>
                <c:pt idx="13">
                  <c:v>3</c:v>
                </c:pt>
                <c:pt idx="14">
                  <c:v>4</c:v>
                </c:pt>
                <c:pt idx="15">
                  <c:v>5</c:v>
                </c:pt>
                <c:pt idx="16">
                  <c:v>6</c:v>
                </c:pt>
                <c:pt idx="17">
                  <c:v>7</c:v>
                </c:pt>
                <c:pt idx="18">
                  <c:v>8</c:v>
                </c:pt>
                <c:pt idx="19">
                  <c:v>9</c:v>
                </c:pt>
                <c:pt idx="20">
                  <c:v>10</c:v>
                </c:pt>
              </c:numCache>
            </c:numRef>
          </c:xVal>
          <c:yVal>
            <c:numRef>
              <c:f>Sheet1!$B$2:$V$2</c:f>
              <c:numCache>
                <c:formatCode>General</c:formatCode>
                <c:ptCount val="21"/>
                <c:pt idx="6">
                  <c:v>0</c:v>
                </c:pt>
                <c:pt idx="10">
                  <c:v>0</c:v>
                </c:pt>
                <c:pt idx="14">
                  <c:v>0</c:v>
                </c:pt>
                <c:pt idx="20">
                  <c:v>0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ln w="12672">
              <a:solidFill>
                <a:srgbClr val="000000"/>
              </a:solidFill>
              <a:prstDash val="solid"/>
            </a:ln>
          </c:spPr>
          <c:marker>
            <c:symbol val="none"/>
          </c:marker>
          <c:xVal>
            <c:numRef>
              <c:f>Sheet1!$B$1:$V$1</c:f>
              <c:numCache>
                <c:formatCode>General</c:formatCode>
                <c:ptCount val="21"/>
                <c:pt idx="0">
                  <c:v>-10</c:v>
                </c:pt>
                <c:pt idx="1">
                  <c:v>-9</c:v>
                </c:pt>
                <c:pt idx="2">
                  <c:v>-8</c:v>
                </c:pt>
                <c:pt idx="3">
                  <c:v>-7</c:v>
                </c:pt>
                <c:pt idx="4">
                  <c:v>-6</c:v>
                </c:pt>
                <c:pt idx="5">
                  <c:v>-5</c:v>
                </c:pt>
                <c:pt idx="6">
                  <c:v>-4</c:v>
                </c:pt>
                <c:pt idx="7">
                  <c:v>-3</c:v>
                </c:pt>
                <c:pt idx="8">
                  <c:v>-2</c:v>
                </c:pt>
                <c:pt idx="9">
                  <c:v>-1</c:v>
                </c:pt>
                <c:pt idx="10">
                  <c:v>0</c:v>
                </c:pt>
                <c:pt idx="11">
                  <c:v>1</c:v>
                </c:pt>
                <c:pt idx="12">
                  <c:v>2</c:v>
                </c:pt>
                <c:pt idx="13">
                  <c:v>3</c:v>
                </c:pt>
                <c:pt idx="14">
                  <c:v>4</c:v>
                </c:pt>
                <c:pt idx="15">
                  <c:v>5</c:v>
                </c:pt>
                <c:pt idx="16">
                  <c:v>6</c:v>
                </c:pt>
                <c:pt idx="17">
                  <c:v>7</c:v>
                </c:pt>
                <c:pt idx="18">
                  <c:v>8</c:v>
                </c:pt>
                <c:pt idx="19">
                  <c:v>9</c:v>
                </c:pt>
                <c:pt idx="20">
                  <c:v>10</c:v>
                </c:pt>
              </c:numCache>
            </c:numRef>
          </c:xVal>
          <c:yVal>
            <c:numRef>
              <c:f>Sheet1!$B$3:$V$3</c:f>
              <c:numCache>
                <c:formatCode>General</c:formatCode>
                <c:ptCount val="21"/>
              </c:numCache>
            </c:numRef>
          </c:yVal>
          <c:smooth val="0"/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spPr>
            <a:ln w="12672">
              <a:solidFill>
                <a:srgbClr val="000000"/>
              </a:solidFill>
              <a:prstDash val="solid"/>
            </a:ln>
          </c:spPr>
          <c:marker>
            <c:symbol val="none"/>
          </c:marker>
          <c:xVal>
            <c:numRef>
              <c:f>Sheet1!$B$1:$V$1</c:f>
              <c:numCache>
                <c:formatCode>General</c:formatCode>
                <c:ptCount val="21"/>
                <c:pt idx="0">
                  <c:v>-10</c:v>
                </c:pt>
                <c:pt idx="1">
                  <c:v>-9</c:v>
                </c:pt>
                <c:pt idx="2">
                  <c:v>-8</c:v>
                </c:pt>
                <c:pt idx="3">
                  <c:v>-7</c:v>
                </c:pt>
                <c:pt idx="4">
                  <c:v>-6</c:v>
                </c:pt>
                <c:pt idx="5">
                  <c:v>-5</c:v>
                </c:pt>
                <c:pt idx="6">
                  <c:v>-4</c:v>
                </c:pt>
                <c:pt idx="7">
                  <c:v>-3</c:v>
                </c:pt>
                <c:pt idx="8">
                  <c:v>-2</c:v>
                </c:pt>
                <c:pt idx="9">
                  <c:v>-1</c:v>
                </c:pt>
                <c:pt idx="10">
                  <c:v>0</c:v>
                </c:pt>
                <c:pt idx="11">
                  <c:v>1</c:v>
                </c:pt>
                <c:pt idx="12">
                  <c:v>2</c:v>
                </c:pt>
                <c:pt idx="13">
                  <c:v>3</c:v>
                </c:pt>
                <c:pt idx="14">
                  <c:v>4</c:v>
                </c:pt>
                <c:pt idx="15">
                  <c:v>5</c:v>
                </c:pt>
                <c:pt idx="16">
                  <c:v>6</c:v>
                </c:pt>
                <c:pt idx="17">
                  <c:v>7</c:v>
                </c:pt>
                <c:pt idx="18">
                  <c:v>8</c:v>
                </c:pt>
                <c:pt idx="19">
                  <c:v>9</c:v>
                </c:pt>
                <c:pt idx="20">
                  <c:v>10</c:v>
                </c:pt>
              </c:numCache>
            </c:numRef>
          </c:xVal>
          <c:yVal>
            <c:numRef>
              <c:f>Sheet1!$B$4:$V$4</c:f>
              <c:numCache>
                <c:formatCode>General</c:formatCode>
                <c:ptCount val="21"/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2343680"/>
        <c:axId val="22345216"/>
      </c:scatterChart>
      <c:valAx>
        <c:axId val="22343680"/>
        <c:scaling>
          <c:orientation val="minMax"/>
          <c:max val="11"/>
          <c:min val="-11"/>
        </c:scaling>
        <c:delete val="0"/>
        <c:axPos val="b"/>
        <c:majorGridlines>
          <c:spPr>
            <a:ln w="3168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cross"/>
        <c:minorTickMark val="cross"/>
        <c:tickLblPos val="none"/>
        <c:spPr>
          <a:ln w="44450">
            <a:solidFill>
              <a:srgbClr val="FF0000"/>
            </a:solidFill>
            <a:prstDash val="solid"/>
          </a:ln>
        </c:spPr>
        <c:crossAx val="22345216"/>
        <c:crosses val="autoZero"/>
        <c:crossBetween val="midCat"/>
        <c:majorUnit val="1"/>
        <c:minorUnit val="0.1"/>
      </c:valAx>
      <c:valAx>
        <c:axId val="22345216"/>
        <c:scaling>
          <c:orientation val="minMax"/>
          <c:max val="10"/>
          <c:min val="-10"/>
        </c:scaling>
        <c:delete val="0"/>
        <c:axPos val="l"/>
        <c:majorGridlines>
          <c:spPr>
            <a:ln w="3168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cross"/>
        <c:minorTickMark val="cross"/>
        <c:tickLblPos val="none"/>
        <c:spPr>
          <a:ln w="44450">
            <a:solidFill>
              <a:srgbClr val="FF0000"/>
            </a:solidFill>
            <a:prstDash val="solid"/>
          </a:ln>
        </c:spPr>
        <c:crossAx val="22343680"/>
        <c:crosses val="autoZero"/>
        <c:crossBetween val="midCat"/>
        <c:majorUnit val="1"/>
        <c:minorUnit val="0.1"/>
      </c:valAx>
      <c:spPr>
        <a:noFill/>
        <a:ln w="25344">
          <a:noFill/>
        </a:ln>
      </c:spPr>
    </c:plotArea>
    <c:plotVisOnly val="1"/>
    <c:dispBlanksAs val="gap"/>
    <c:showDLblsOverMax val="1"/>
  </c:chart>
  <c:spPr>
    <a:noFill/>
    <a:ln>
      <a:noFill/>
    </a:ln>
  </c:spPr>
  <c:txPr>
    <a:bodyPr/>
    <a:lstStyle/>
    <a:p>
      <a:pPr>
        <a:defRPr sz="798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B5FEEF-8F16-403A-BFF7-32D50C3A5650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AD2900-7190-4EBD-9134-63A71BAD0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546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AD2900-7190-4EBD-9134-63A71BAD05A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144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FCC39-A50C-4C3D-BC79-BEB11294C48E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B6762-3633-40CC-94B5-714BAF49E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674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FCC39-A50C-4C3D-BC79-BEB11294C48E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B6762-3633-40CC-94B5-714BAF49E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288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FCC39-A50C-4C3D-BC79-BEB11294C48E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B6762-3633-40CC-94B5-714BAF49E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403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FCC39-A50C-4C3D-BC79-BEB11294C48E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B6762-3633-40CC-94B5-714BAF49E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192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FCC39-A50C-4C3D-BC79-BEB11294C48E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B6762-3633-40CC-94B5-714BAF49E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439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FCC39-A50C-4C3D-BC79-BEB11294C48E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B6762-3633-40CC-94B5-714BAF49E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916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FCC39-A50C-4C3D-BC79-BEB11294C48E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B6762-3633-40CC-94B5-714BAF49E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427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FCC39-A50C-4C3D-BC79-BEB11294C48E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B6762-3633-40CC-94B5-714BAF49E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502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FCC39-A50C-4C3D-BC79-BEB11294C48E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B6762-3633-40CC-94B5-714BAF49E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588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FCC39-A50C-4C3D-BC79-BEB11294C48E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B6762-3633-40CC-94B5-714BAF49E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373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FCC39-A50C-4C3D-BC79-BEB11294C48E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B6762-3633-40CC-94B5-714BAF49E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354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FCC39-A50C-4C3D-BC79-BEB11294C48E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B6762-3633-40CC-94B5-714BAF49E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116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Analytic Trigonometry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Barnett Ziegler </a:t>
            </a:r>
            <a:r>
              <a:rPr lang="en-US" dirty="0" err="1" smtClean="0"/>
              <a:t>Bylean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79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Addendum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equation for a circle is :</a:t>
            </a:r>
          </a:p>
          <a:p>
            <a:r>
              <a:rPr lang="en-US" dirty="0"/>
              <a:t> </a:t>
            </a:r>
            <a:r>
              <a:rPr lang="en-US" dirty="0" smtClean="0"/>
              <a:t>            (x – h)</a:t>
            </a:r>
            <a:r>
              <a:rPr lang="en-US" baseline="30000" dirty="0" smtClean="0"/>
              <a:t>2</a:t>
            </a:r>
            <a:r>
              <a:rPr lang="en-US" dirty="0" smtClean="0"/>
              <a:t> + (y – k)</a:t>
            </a:r>
            <a:r>
              <a:rPr lang="en-US" baseline="30000" dirty="0" smtClean="0"/>
              <a:t>2</a:t>
            </a:r>
            <a:r>
              <a:rPr lang="en-US" dirty="0" smtClean="0"/>
              <a:t> = r</a:t>
            </a:r>
            <a:r>
              <a:rPr lang="en-US" baseline="30000" dirty="0" smtClean="0"/>
              <a:t>2</a:t>
            </a:r>
          </a:p>
          <a:p>
            <a:r>
              <a:rPr lang="en-US" dirty="0"/>
              <a:t> </a:t>
            </a:r>
            <a:r>
              <a:rPr lang="en-US" dirty="0" smtClean="0"/>
              <a:t>     where (</a:t>
            </a:r>
            <a:r>
              <a:rPr lang="en-US" dirty="0" err="1" smtClean="0"/>
              <a:t>h,k</a:t>
            </a:r>
            <a:r>
              <a:rPr lang="en-US" dirty="0" smtClean="0"/>
              <a:t>) is the point at the center of the circle and r is the radius of the circle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6938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Triangles and circles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066800" y="1752600"/>
            <a:ext cx="3505200" cy="3429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Object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097962319"/>
              </p:ext>
            </p:extLst>
          </p:nvPr>
        </p:nvGraphicFramePr>
        <p:xfrm>
          <a:off x="228600" y="1204118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562600" y="1295400"/>
            <a:ext cx="32766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any point (</a:t>
            </a:r>
            <a:r>
              <a:rPr lang="en-US" dirty="0" err="1" smtClean="0"/>
              <a:t>x,y</a:t>
            </a:r>
            <a:r>
              <a:rPr lang="en-US" dirty="0" smtClean="0"/>
              <a:t>) on circle you can draw an angle in standard position </a:t>
            </a:r>
            <a:r>
              <a:rPr lang="en-US" dirty="0" smtClean="0"/>
              <a:t>where the terminal side</a:t>
            </a:r>
            <a:r>
              <a:rPr lang="en-US" dirty="0" smtClean="0"/>
              <a:t> </a:t>
            </a:r>
            <a:r>
              <a:rPr lang="en-US" dirty="0" smtClean="0"/>
              <a:t>is part of a right triangle with sides that are x any y long and a hypotenuse that is r  long.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This triangle is referred to as a reference triangle. Its angle at the origin is called a reference angle</a:t>
            </a:r>
          </a:p>
          <a:p>
            <a:endParaRPr lang="en-US" dirty="0" smtClean="0"/>
          </a:p>
          <a:p>
            <a:r>
              <a:rPr lang="en-US" dirty="0" smtClean="0"/>
              <a:t>Through </a:t>
            </a:r>
            <a:r>
              <a:rPr lang="en-US" dirty="0" smtClean="0"/>
              <a:t>this triangle you can associate the six trig ratios with any point on the </a:t>
            </a:r>
            <a:r>
              <a:rPr lang="en-US" dirty="0" smtClean="0"/>
              <a:t>circle thus expanding our domain to all angles.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920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reference angles to find trig ratios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r>
                  <a:rPr lang="en-US" dirty="0" smtClean="0"/>
                  <a:t> Given a point (x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,y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) you can draw a circle centered at the origin that crosses through the point and has a radius (r)</a:t>
                </a:r>
              </a:p>
              <a:p>
                <a:r>
                  <a:rPr lang="en-US" dirty="0" smtClean="0"/>
                  <a:t>  </a:t>
                </a:r>
                <a:r>
                  <a:rPr lang="en-US" dirty="0"/>
                  <a:t>The equation for the circle is x</a:t>
                </a:r>
                <a:r>
                  <a:rPr lang="en-US" baseline="30000" dirty="0"/>
                  <a:t>2</a:t>
                </a:r>
                <a:r>
                  <a:rPr lang="en-US" dirty="0"/>
                  <a:t> + y</a:t>
                </a:r>
                <a:r>
                  <a:rPr lang="en-US" baseline="30000" dirty="0"/>
                  <a:t>2</a:t>
                </a:r>
                <a:r>
                  <a:rPr lang="en-US" dirty="0"/>
                  <a:t> = r</a:t>
                </a:r>
                <a:r>
                  <a:rPr lang="en-US" baseline="30000" dirty="0"/>
                  <a:t>2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/>
                  <a:t>   where  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𝑟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 dirty="0"/>
              </a:p>
              <a:p>
                <a:r>
                  <a:rPr lang="en-US" dirty="0" smtClean="0"/>
                  <a:t> You can then draw an angle in standard position whose terminal side goes through</a:t>
                </a:r>
                <a:r>
                  <a:rPr lang="en-US" dirty="0"/>
                  <a:t> (x</a:t>
                </a:r>
                <a:r>
                  <a:rPr lang="en-US" baseline="-25000" dirty="0"/>
                  <a:t>1</a:t>
                </a:r>
                <a:r>
                  <a:rPr lang="en-US" dirty="0"/>
                  <a:t>,y</a:t>
                </a:r>
                <a:r>
                  <a:rPr lang="en-US" baseline="-25000" dirty="0"/>
                  <a:t>1</a:t>
                </a:r>
                <a:r>
                  <a:rPr lang="en-US" dirty="0" smtClean="0"/>
                  <a:t>) and construct a reference triangle with angle </a:t>
                </a:r>
                <a:r>
                  <a:rPr lang="az-Cyrl-AZ" dirty="0" smtClean="0">
                    <a:latin typeface="Cambria Math"/>
                    <a:ea typeface="Cambria Math"/>
                  </a:rPr>
                  <a:t>ө</a:t>
                </a:r>
                <a:r>
                  <a:rPr lang="en-US" dirty="0" smtClean="0">
                    <a:latin typeface="Cambria Math"/>
                    <a:ea typeface="Cambria Math"/>
                  </a:rPr>
                  <a:t> at the origin. Although length is usually thought of a positive number we could attach a sign to the length in order to further describe the reference triangle</a:t>
                </a:r>
              </a:p>
              <a:p>
                <a:r>
                  <a:rPr lang="en-US" dirty="0" smtClean="0">
                    <a:latin typeface="Cambria Math"/>
                    <a:ea typeface="Cambria Math"/>
                  </a:rPr>
                  <a:t>  The side opposite </a:t>
                </a:r>
                <a:r>
                  <a:rPr lang="az-Cyrl-AZ" dirty="0" smtClean="0">
                    <a:latin typeface="Cambria Math"/>
                    <a:ea typeface="Cambria Math"/>
                  </a:rPr>
                  <a:t>ө</a:t>
                </a:r>
                <a:r>
                  <a:rPr lang="en-US" dirty="0" smtClean="0">
                    <a:latin typeface="Cambria Math"/>
                    <a:ea typeface="Cambria Math"/>
                  </a:rPr>
                  <a:t> has length  =  y</a:t>
                </a:r>
                <a:endParaRPr lang="en-US" dirty="0" smtClean="0"/>
              </a:p>
              <a:p>
                <a:r>
                  <a:rPr lang="en-US" dirty="0" smtClean="0"/>
                  <a:t>  The side adjacent to </a:t>
                </a:r>
                <a:r>
                  <a:rPr lang="az-Cyrl-AZ" dirty="0" smtClean="0">
                    <a:latin typeface="Cambria Math"/>
                    <a:ea typeface="Cambria Math"/>
                  </a:rPr>
                  <a:t>ө</a:t>
                </a:r>
                <a:r>
                  <a:rPr lang="en-US" dirty="0" smtClean="0">
                    <a:latin typeface="Cambria Math"/>
                    <a:ea typeface="Cambria Math"/>
                  </a:rPr>
                  <a:t> has length = x</a:t>
                </a:r>
              </a:p>
              <a:p>
                <a:r>
                  <a:rPr lang="en-US" dirty="0" smtClean="0">
                    <a:latin typeface="Cambria Math"/>
                    <a:ea typeface="Cambria Math"/>
                  </a:rPr>
                  <a:t>And the hypotenuse of the triangle = r = </a:t>
                </a:r>
                <a:r>
                  <a:rPr lang="en-US" dirty="0"/>
                  <a:t>x</a:t>
                </a:r>
                <a:r>
                  <a:rPr lang="en-US" baseline="30000" dirty="0"/>
                  <a:t>2</a:t>
                </a:r>
                <a:r>
                  <a:rPr lang="en-US" dirty="0"/>
                  <a:t> + y</a:t>
                </a:r>
                <a:r>
                  <a:rPr lang="en-US" baseline="30000" dirty="0"/>
                  <a:t>2</a:t>
                </a:r>
                <a:endParaRPr lang="en-US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15" t="-21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488051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a point on a circle and a reference triangle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Let  </a:t>
                </a:r>
                <a:r>
                  <a:rPr lang="az-Cyrl-AZ" dirty="0" smtClean="0">
                    <a:latin typeface="Cambria Math"/>
                    <a:ea typeface="Cambria Math"/>
                  </a:rPr>
                  <a:t>ө</a:t>
                </a:r>
                <a:r>
                  <a:rPr lang="en-US" dirty="0">
                    <a:latin typeface="Cambria Math"/>
                    <a:ea typeface="Cambria Math"/>
                  </a:rPr>
                  <a:t> </a:t>
                </a:r>
                <a:r>
                  <a:rPr lang="en-US" dirty="0" smtClean="0">
                    <a:latin typeface="Cambria Math"/>
                    <a:ea typeface="Cambria Math"/>
                  </a:rPr>
                  <a:t>be the angle whose terminal side goes through the given point and </a:t>
                </a:r>
                <a:r>
                  <a:rPr lang="az-Cyrl-AZ" dirty="0" smtClean="0">
                    <a:latin typeface="Cambria Math"/>
                    <a:ea typeface="Cambria Math"/>
                  </a:rPr>
                  <a:t>ө</a:t>
                </a:r>
                <a:r>
                  <a:rPr lang="en-US" baseline="-25000" dirty="0" smtClean="0">
                    <a:latin typeface="Cambria Math"/>
                    <a:ea typeface="Cambria Math"/>
                  </a:rPr>
                  <a:t>r</a:t>
                </a:r>
                <a:r>
                  <a:rPr lang="en-US" dirty="0" smtClean="0">
                    <a:latin typeface="Cambria Math"/>
                    <a:ea typeface="Cambria Math"/>
                  </a:rPr>
                  <a:t> be the central angle of the reference triangle</a:t>
                </a:r>
                <a:endParaRPr lang="en-US" dirty="0" smtClean="0"/>
              </a:p>
              <a:p>
                <a:r>
                  <a:rPr lang="en-US" dirty="0" smtClean="0"/>
                  <a:t>A.   (3,4)          B.  (-4, 7)        c.  (-2, - 6)</a:t>
                </a:r>
              </a:p>
              <a:p>
                <a:r>
                  <a:rPr lang="en-US" dirty="0" smtClean="0"/>
                  <a:t>D.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en-US" i="1" smtClean="0"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35</m:t>
                                </m:r>
                              </m:e>
                            </m:rad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7</m:t>
                            </m:r>
                          </m:den>
                        </m:f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14</m:t>
                                </m:r>
                              </m:e>
                            </m:rad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7</m:t>
                            </m:r>
                          </m:den>
                        </m:f>
                      </m:e>
                    </m:d>
                  </m:oMath>
                </a14:m>
                <a:r>
                  <a:rPr lang="en-US" dirty="0" smtClean="0"/>
                  <a:t>  </a:t>
                </a:r>
              </a:p>
              <a:p>
                <a:r>
                  <a:rPr lang="en-US" dirty="0" smtClean="0"/>
                  <a:t>There is a direct relation between the x coordinate and </a:t>
                </a:r>
                <a:r>
                  <a:rPr lang="en-US" dirty="0" err="1" smtClean="0"/>
                  <a:t>cos</a:t>
                </a:r>
                <a:r>
                  <a:rPr lang="en-US" dirty="0" smtClean="0"/>
                  <a:t>(</a:t>
                </a:r>
                <a:r>
                  <a:rPr lang="az-Cyrl-AZ" dirty="0" smtClean="0">
                    <a:latin typeface="Cambria Math"/>
                    <a:ea typeface="Cambria Math"/>
                  </a:rPr>
                  <a:t>ө</a:t>
                </a:r>
                <a:r>
                  <a:rPr lang="en-US" dirty="0" smtClean="0">
                    <a:latin typeface="Cambria Math"/>
                    <a:ea typeface="Cambria Math"/>
                  </a:rPr>
                  <a:t>)</a:t>
                </a:r>
                <a:r>
                  <a:rPr lang="en-US" dirty="0" smtClean="0"/>
                  <a:t> and the y coordinate and sin(</a:t>
                </a:r>
                <a:r>
                  <a:rPr lang="az-Cyrl-AZ" dirty="0" smtClean="0">
                    <a:latin typeface="Cambria Math"/>
                    <a:ea typeface="Cambria Math"/>
                  </a:rPr>
                  <a:t>ө</a:t>
                </a:r>
                <a:r>
                  <a:rPr lang="en-US" dirty="0" smtClean="0">
                    <a:latin typeface="Cambria Math"/>
                    <a:ea typeface="Cambria Math"/>
                  </a:rPr>
                  <a:t>).</a:t>
                </a:r>
                <a:r>
                  <a:rPr lang="en-US" dirty="0" smtClean="0"/>
                  <a:t>     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3100" r="-25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03996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Defining the trig ratios by the unit circle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 given x</a:t>
            </a:r>
            <a:r>
              <a:rPr lang="en-US" baseline="30000" dirty="0" smtClean="0"/>
              <a:t>2</a:t>
            </a:r>
            <a:r>
              <a:rPr lang="en-US" dirty="0" smtClean="0"/>
              <a:t> + y</a:t>
            </a:r>
            <a:r>
              <a:rPr lang="en-US" baseline="30000" dirty="0" smtClean="0"/>
              <a:t>2</a:t>
            </a:r>
            <a:r>
              <a:rPr lang="en-US" dirty="0" smtClean="0"/>
              <a:t> = 1   (called the unit circle) then for any point </a:t>
            </a:r>
            <a:r>
              <a:rPr lang="en-US" dirty="0" smtClean="0"/>
              <a:t>(</a:t>
            </a:r>
            <a:r>
              <a:rPr lang="en-US" dirty="0" err="1" smtClean="0"/>
              <a:t>x</a:t>
            </a:r>
            <a:r>
              <a:rPr lang="en-US" dirty="0" err="1" smtClean="0"/>
              <a:t>,y</a:t>
            </a:r>
            <a:r>
              <a:rPr lang="en-US" dirty="0" smtClean="0"/>
              <a:t>) </a:t>
            </a:r>
            <a:r>
              <a:rPr lang="en-US" dirty="0" smtClean="0"/>
              <a:t>on the circle 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</a:t>
            </a:r>
            <a:r>
              <a:rPr lang="en-US" dirty="0" err="1" smtClean="0"/>
              <a:t>cos</a:t>
            </a:r>
            <a:r>
              <a:rPr lang="en-US" dirty="0" smtClean="0"/>
              <a:t>(</a:t>
            </a:r>
            <a:r>
              <a:rPr lang="az-Cyrl-AZ" dirty="0" smtClean="0">
                <a:latin typeface="Cambria Math"/>
                <a:ea typeface="Cambria Math"/>
              </a:rPr>
              <a:t>ө</a:t>
            </a:r>
            <a:r>
              <a:rPr lang="en-US" dirty="0" smtClean="0">
                <a:latin typeface="Cambria Math"/>
                <a:ea typeface="Cambria Math"/>
              </a:rPr>
              <a:t>)= </a:t>
            </a:r>
            <a:r>
              <a:rPr lang="en-US" dirty="0" smtClean="0">
                <a:latin typeface="Cambria Math"/>
                <a:ea typeface="Cambria Math"/>
              </a:rPr>
              <a:t>x            </a:t>
            </a:r>
            <a:r>
              <a:rPr lang="en-US" dirty="0" smtClean="0">
                <a:latin typeface="Cambria Math"/>
                <a:ea typeface="Cambria Math"/>
              </a:rPr>
              <a:t>sin</a:t>
            </a:r>
            <a:r>
              <a:rPr lang="en-US" dirty="0"/>
              <a:t>(</a:t>
            </a:r>
            <a:r>
              <a:rPr lang="az-Cyrl-AZ" dirty="0">
                <a:latin typeface="Cambria Math"/>
                <a:ea typeface="Cambria Math"/>
              </a:rPr>
              <a:t>ө</a:t>
            </a:r>
            <a:r>
              <a:rPr lang="en-US" dirty="0" smtClean="0">
                <a:latin typeface="Cambria Math"/>
                <a:ea typeface="Cambria Math"/>
              </a:rPr>
              <a:t>) = </a:t>
            </a:r>
            <a:r>
              <a:rPr lang="en-US" dirty="0" smtClean="0">
                <a:latin typeface="Cambria Math"/>
                <a:ea typeface="Cambria Math"/>
              </a:rPr>
              <a:t>y</a:t>
            </a:r>
            <a:endParaRPr lang="en-US" dirty="0" smtClean="0">
              <a:latin typeface="Cambria Math"/>
              <a:ea typeface="Cambria Math"/>
            </a:endParaRPr>
          </a:p>
          <a:p>
            <a:pPr marL="0" indent="0">
              <a:buNone/>
            </a:pPr>
            <a:r>
              <a:rPr lang="en-US" dirty="0">
                <a:latin typeface="Cambria Math"/>
                <a:ea typeface="Cambria Math"/>
              </a:rPr>
              <a:t> </a:t>
            </a:r>
            <a:r>
              <a:rPr lang="en-US" dirty="0" smtClean="0">
                <a:latin typeface="Cambria Math"/>
                <a:ea typeface="Cambria Math"/>
              </a:rPr>
              <a:t>               sec</a:t>
            </a:r>
            <a:r>
              <a:rPr lang="en-US" dirty="0" smtClean="0"/>
              <a:t>(</a:t>
            </a:r>
            <a:r>
              <a:rPr lang="az-Cyrl-AZ" dirty="0">
                <a:latin typeface="Cambria Math"/>
                <a:ea typeface="Cambria Math"/>
              </a:rPr>
              <a:t>ө</a:t>
            </a:r>
            <a:r>
              <a:rPr lang="en-US" dirty="0" smtClean="0">
                <a:latin typeface="Cambria Math"/>
                <a:ea typeface="Cambria Math"/>
              </a:rPr>
              <a:t>) = </a:t>
            </a:r>
            <a:r>
              <a:rPr lang="en-US" dirty="0" smtClean="0">
                <a:latin typeface="Cambria Math"/>
                <a:ea typeface="Cambria Math"/>
              </a:rPr>
              <a:t>1/x  </a:t>
            </a:r>
            <a:r>
              <a:rPr lang="en-US" dirty="0" smtClean="0">
                <a:latin typeface="Cambria Math"/>
                <a:ea typeface="Cambria Math"/>
              </a:rPr>
              <a:t>= 1/</a:t>
            </a:r>
            <a:r>
              <a:rPr lang="en-US" dirty="0" err="1" smtClean="0">
                <a:latin typeface="Cambria Math"/>
                <a:ea typeface="Cambria Math"/>
              </a:rPr>
              <a:t>cos</a:t>
            </a:r>
            <a:r>
              <a:rPr lang="en-US" dirty="0" smtClean="0"/>
              <a:t>(</a:t>
            </a:r>
            <a:r>
              <a:rPr lang="az-Cyrl-AZ" dirty="0">
                <a:latin typeface="Cambria Math"/>
                <a:ea typeface="Cambria Math"/>
              </a:rPr>
              <a:t>ө</a:t>
            </a:r>
            <a:r>
              <a:rPr lang="en-US" dirty="0">
                <a:latin typeface="Cambria Math"/>
                <a:ea typeface="Cambria Math"/>
              </a:rPr>
              <a:t>)</a:t>
            </a:r>
            <a:endParaRPr lang="en-US" dirty="0" smtClean="0">
              <a:latin typeface="Cambria Math"/>
              <a:ea typeface="Cambria Math"/>
            </a:endParaRPr>
          </a:p>
          <a:p>
            <a:pPr marL="0" indent="0">
              <a:buNone/>
            </a:pPr>
            <a:r>
              <a:rPr lang="en-US" dirty="0">
                <a:latin typeface="Cambria Math"/>
                <a:ea typeface="Cambria Math"/>
              </a:rPr>
              <a:t> </a:t>
            </a:r>
            <a:r>
              <a:rPr lang="en-US" dirty="0" smtClean="0">
                <a:latin typeface="Cambria Math"/>
                <a:ea typeface="Cambria Math"/>
              </a:rPr>
              <a:t>               </a:t>
            </a:r>
            <a:r>
              <a:rPr lang="en-US" dirty="0" err="1" smtClean="0">
                <a:latin typeface="Cambria Math"/>
                <a:ea typeface="Cambria Math"/>
              </a:rPr>
              <a:t>csc</a:t>
            </a:r>
            <a:r>
              <a:rPr lang="en-US" dirty="0" smtClean="0"/>
              <a:t>(</a:t>
            </a:r>
            <a:r>
              <a:rPr lang="az-Cyrl-AZ" dirty="0">
                <a:latin typeface="Cambria Math"/>
                <a:ea typeface="Cambria Math"/>
              </a:rPr>
              <a:t>ө</a:t>
            </a:r>
            <a:r>
              <a:rPr lang="en-US" dirty="0" smtClean="0">
                <a:latin typeface="Cambria Math"/>
                <a:ea typeface="Cambria Math"/>
              </a:rPr>
              <a:t>) = </a:t>
            </a:r>
            <a:r>
              <a:rPr lang="en-US" dirty="0" smtClean="0">
                <a:latin typeface="Cambria Math"/>
                <a:ea typeface="Cambria Math"/>
              </a:rPr>
              <a:t>1/y </a:t>
            </a:r>
            <a:r>
              <a:rPr lang="en-US" dirty="0" smtClean="0">
                <a:latin typeface="Cambria Math"/>
                <a:ea typeface="Cambria Math"/>
              </a:rPr>
              <a:t>= 1/ sin</a:t>
            </a:r>
            <a:r>
              <a:rPr lang="en-US" dirty="0"/>
              <a:t>(</a:t>
            </a:r>
            <a:r>
              <a:rPr lang="az-Cyrl-AZ" dirty="0">
                <a:latin typeface="Cambria Math"/>
                <a:ea typeface="Cambria Math"/>
              </a:rPr>
              <a:t>ө</a:t>
            </a:r>
            <a:r>
              <a:rPr lang="en-US" dirty="0">
                <a:latin typeface="Cambria Math"/>
                <a:ea typeface="Cambria Math"/>
              </a:rPr>
              <a:t>)</a:t>
            </a:r>
            <a:endParaRPr lang="en-US" dirty="0" smtClean="0">
              <a:latin typeface="Cambria Math"/>
              <a:ea typeface="Cambria Math"/>
            </a:endParaRPr>
          </a:p>
          <a:p>
            <a:pPr marL="0" indent="0">
              <a:buNone/>
            </a:pPr>
            <a:r>
              <a:rPr lang="en-US" dirty="0" smtClean="0">
                <a:latin typeface="Cambria Math"/>
                <a:ea typeface="Cambria Math"/>
              </a:rPr>
              <a:t>                tan</a:t>
            </a:r>
            <a:r>
              <a:rPr lang="en-US" dirty="0" smtClean="0"/>
              <a:t>(</a:t>
            </a:r>
            <a:r>
              <a:rPr lang="az-Cyrl-AZ" dirty="0">
                <a:latin typeface="Cambria Math"/>
                <a:ea typeface="Cambria Math"/>
              </a:rPr>
              <a:t>ө</a:t>
            </a:r>
            <a:r>
              <a:rPr lang="en-US" dirty="0" smtClean="0">
                <a:latin typeface="Cambria Math"/>
                <a:ea typeface="Cambria Math"/>
              </a:rPr>
              <a:t>) = </a:t>
            </a:r>
            <a:r>
              <a:rPr lang="en-US" dirty="0" smtClean="0">
                <a:latin typeface="Cambria Math"/>
                <a:ea typeface="Cambria Math"/>
              </a:rPr>
              <a:t>y/x  </a:t>
            </a:r>
            <a:r>
              <a:rPr lang="en-US" dirty="0" smtClean="0">
                <a:latin typeface="Cambria Math"/>
                <a:ea typeface="Cambria Math"/>
              </a:rPr>
              <a:t>= sin</a:t>
            </a:r>
            <a:r>
              <a:rPr lang="en-US" dirty="0"/>
              <a:t>(</a:t>
            </a:r>
            <a:r>
              <a:rPr lang="az-Cyrl-AZ" dirty="0">
                <a:latin typeface="Cambria Math"/>
                <a:ea typeface="Cambria Math"/>
              </a:rPr>
              <a:t>ө</a:t>
            </a:r>
            <a:r>
              <a:rPr lang="en-US" dirty="0" smtClean="0">
                <a:latin typeface="Cambria Math"/>
                <a:ea typeface="Cambria Math"/>
              </a:rPr>
              <a:t>)/</a:t>
            </a:r>
            <a:r>
              <a:rPr lang="en-US" dirty="0" err="1" smtClean="0">
                <a:latin typeface="Cambria Math"/>
                <a:ea typeface="Cambria Math"/>
              </a:rPr>
              <a:t>cos</a:t>
            </a:r>
            <a:r>
              <a:rPr lang="en-US" dirty="0"/>
              <a:t>(</a:t>
            </a:r>
            <a:r>
              <a:rPr lang="az-Cyrl-AZ" dirty="0">
                <a:latin typeface="Cambria Math"/>
                <a:ea typeface="Cambria Math"/>
              </a:rPr>
              <a:t>ө</a:t>
            </a:r>
            <a:r>
              <a:rPr lang="en-US" dirty="0">
                <a:latin typeface="Cambria Math"/>
                <a:ea typeface="Cambria Math"/>
              </a:rPr>
              <a:t>)</a:t>
            </a:r>
            <a:endParaRPr lang="en-US" dirty="0" smtClean="0">
              <a:latin typeface="Cambria Math"/>
              <a:ea typeface="Cambria Math"/>
            </a:endParaRPr>
          </a:p>
          <a:p>
            <a:pPr marL="0" indent="0">
              <a:buNone/>
            </a:pPr>
            <a:r>
              <a:rPr lang="en-US" dirty="0">
                <a:latin typeface="Cambria Math"/>
                <a:ea typeface="Cambria Math"/>
              </a:rPr>
              <a:t> </a:t>
            </a:r>
            <a:r>
              <a:rPr lang="en-US" dirty="0" smtClean="0">
                <a:latin typeface="Cambria Math"/>
                <a:ea typeface="Cambria Math"/>
              </a:rPr>
              <a:t>               cot</a:t>
            </a:r>
            <a:r>
              <a:rPr lang="en-US" dirty="0" smtClean="0"/>
              <a:t>(</a:t>
            </a:r>
            <a:r>
              <a:rPr lang="az-Cyrl-AZ" dirty="0">
                <a:latin typeface="Cambria Math"/>
                <a:ea typeface="Cambria Math"/>
              </a:rPr>
              <a:t>ө</a:t>
            </a:r>
            <a:r>
              <a:rPr lang="en-US" dirty="0" smtClean="0">
                <a:latin typeface="Cambria Math"/>
                <a:ea typeface="Cambria Math"/>
              </a:rPr>
              <a:t>)= </a:t>
            </a:r>
            <a:r>
              <a:rPr lang="en-US" dirty="0" smtClean="0">
                <a:latin typeface="Cambria Math"/>
                <a:ea typeface="Cambria Math"/>
              </a:rPr>
              <a:t>x/y </a:t>
            </a:r>
            <a:r>
              <a:rPr lang="en-US" dirty="0" smtClean="0">
                <a:latin typeface="Cambria Math"/>
                <a:ea typeface="Cambria Math"/>
              </a:rPr>
              <a:t>= </a:t>
            </a:r>
            <a:r>
              <a:rPr lang="en-US" dirty="0" err="1" smtClean="0">
                <a:latin typeface="Cambria Math"/>
                <a:ea typeface="Cambria Math"/>
              </a:rPr>
              <a:t>cos</a:t>
            </a:r>
            <a:r>
              <a:rPr lang="en-US" dirty="0"/>
              <a:t>(</a:t>
            </a:r>
            <a:r>
              <a:rPr lang="az-Cyrl-AZ" dirty="0">
                <a:latin typeface="Cambria Math"/>
                <a:ea typeface="Cambria Math"/>
              </a:rPr>
              <a:t>ө</a:t>
            </a:r>
            <a:r>
              <a:rPr lang="en-US" dirty="0" smtClean="0">
                <a:latin typeface="Cambria Math"/>
                <a:ea typeface="Cambria Math"/>
              </a:rPr>
              <a:t>)/ sin</a:t>
            </a:r>
            <a:r>
              <a:rPr lang="en-US" dirty="0"/>
              <a:t>(</a:t>
            </a:r>
            <a:r>
              <a:rPr lang="az-Cyrl-AZ" dirty="0">
                <a:latin typeface="Cambria Math"/>
                <a:ea typeface="Cambria Math"/>
              </a:rPr>
              <a:t>ө</a:t>
            </a:r>
            <a:r>
              <a:rPr lang="en-US" dirty="0">
                <a:latin typeface="Cambria Math"/>
                <a:ea typeface="Cambria Math"/>
              </a:rPr>
              <a:t>)</a:t>
            </a:r>
            <a:endParaRPr lang="en-US" dirty="0" smtClean="0">
              <a:latin typeface="Cambria Math"/>
              <a:ea typeface="Cambria Math"/>
            </a:endParaRPr>
          </a:p>
          <a:p>
            <a:r>
              <a:rPr lang="en-US" dirty="0" smtClean="0">
                <a:latin typeface="Cambria Math"/>
                <a:ea typeface="Cambria Math"/>
              </a:rPr>
              <a:t>Note: this definition has done two things</a:t>
            </a:r>
          </a:p>
          <a:p>
            <a:pPr marL="0" indent="0">
              <a:buNone/>
            </a:pPr>
            <a:r>
              <a:rPr lang="en-US" dirty="0">
                <a:latin typeface="Cambria Math"/>
                <a:ea typeface="Cambria Math"/>
              </a:rPr>
              <a:t> </a:t>
            </a:r>
            <a:r>
              <a:rPr lang="en-US" dirty="0" smtClean="0">
                <a:latin typeface="Cambria Math"/>
                <a:ea typeface="Cambria Math"/>
              </a:rPr>
              <a:t>             1) it has expanded the domain of the functions</a:t>
            </a:r>
          </a:p>
          <a:p>
            <a:pPr marL="0" indent="0">
              <a:buNone/>
            </a:pPr>
            <a:r>
              <a:rPr lang="en-US" dirty="0">
                <a:latin typeface="Cambria Math"/>
                <a:ea typeface="Cambria Math"/>
              </a:rPr>
              <a:t> </a:t>
            </a:r>
            <a:r>
              <a:rPr lang="en-US" dirty="0" smtClean="0">
                <a:latin typeface="Cambria Math"/>
                <a:ea typeface="Cambria Math"/>
              </a:rPr>
              <a:t>              2) it has included negative values for the range of the functions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19200" y="2362200"/>
            <a:ext cx="44958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4199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/>
          <a:lstStyle/>
          <a:p>
            <a:r>
              <a:rPr lang="en-US" dirty="0" smtClean="0"/>
              <a:t>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We could have defined the trig ratios from a generalized circle that has a radius of r.</a:t>
            </a:r>
          </a:p>
          <a:p>
            <a:r>
              <a:rPr lang="en-US" dirty="0" smtClean="0"/>
              <a:t>If we had then the definitions would read</a:t>
            </a:r>
          </a:p>
          <a:p>
            <a:pPr marL="0" indent="0">
              <a:buNone/>
            </a:pPr>
            <a:r>
              <a:rPr lang="en-US" dirty="0" smtClean="0"/>
              <a:t>       </a:t>
            </a:r>
            <a:r>
              <a:rPr lang="en-US" dirty="0" err="1" smtClean="0"/>
              <a:t>cos</a:t>
            </a:r>
            <a:r>
              <a:rPr lang="en-US" dirty="0" smtClean="0"/>
              <a:t>(</a:t>
            </a:r>
            <a:r>
              <a:rPr lang="az-Cyrl-AZ" dirty="0" smtClean="0">
                <a:latin typeface="Cambria Math"/>
                <a:ea typeface="Cambria Math"/>
              </a:rPr>
              <a:t>ө</a:t>
            </a:r>
            <a:r>
              <a:rPr lang="en-US" dirty="0" smtClean="0">
                <a:latin typeface="Cambria Math"/>
                <a:ea typeface="Cambria Math"/>
              </a:rPr>
              <a:t>)=x/r          sin(</a:t>
            </a:r>
            <a:r>
              <a:rPr lang="az-Cyrl-AZ" dirty="0" smtClean="0">
                <a:latin typeface="Cambria Math"/>
                <a:ea typeface="Cambria Math"/>
              </a:rPr>
              <a:t>ө</a:t>
            </a:r>
            <a:r>
              <a:rPr lang="en-US" dirty="0" smtClean="0">
                <a:latin typeface="Cambria Math"/>
                <a:ea typeface="Cambria Math"/>
              </a:rPr>
              <a:t>) = y/r</a:t>
            </a:r>
          </a:p>
          <a:p>
            <a:pPr marL="0" indent="0">
              <a:buNone/>
            </a:pPr>
            <a:r>
              <a:rPr lang="en-US" dirty="0">
                <a:latin typeface="Cambria Math"/>
                <a:ea typeface="Cambria Math"/>
              </a:rPr>
              <a:t> </a:t>
            </a:r>
            <a:r>
              <a:rPr lang="en-US" dirty="0" smtClean="0">
                <a:latin typeface="Cambria Math"/>
                <a:ea typeface="Cambria Math"/>
              </a:rPr>
              <a:t>       sec(</a:t>
            </a:r>
            <a:r>
              <a:rPr lang="az-Cyrl-AZ" dirty="0" smtClean="0">
                <a:latin typeface="Cambria Math"/>
                <a:ea typeface="Cambria Math"/>
              </a:rPr>
              <a:t>ө</a:t>
            </a:r>
            <a:r>
              <a:rPr lang="en-US" dirty="0" smtClean="0">
                <a:latin typeface="Cambria Math"/>
                <a:ea typeface="Cambria Math"/>
              </a:rPr>
              <a:t>) = r/x      </a:t>
            </a:r>
            <a:r>
              <a:rPr lang="en-US" dirty="0" err="1" smtClean="0">
                <a:latin typeface="Cambria Math"/>
                <a:ea typeface="Cambria Math"/>
              </a:rPr>
              <a:t>csc</a:t>
            </a:r>
            <a:r>
              <a:rPr lang="en-US" dirty="0" smtClean="0">
                <a:latin typeface="Cambria Math"/>
                <a:ea typeface="Cambria Math"/>
              </a:rPr>
              <a:t>(</a:t>
            </a:r>
            <a:r>
              <a:rPr lang="az-Cyrl-AZ" dirty="0" smtClean="0">
                <a:latin typeface="Cambria Math"/>
                <a:ea typeface="Cambria Math"/>
              </a:rPr>
              <a:t>ө</a:t>
            </a:r>
            <a:r>
              <a:rPr lang="en-US" dirty="0" smtClean="0">
                <a:latin typeface="Cambria Math"/>
                <a:ea typeface="Cambria Math"/>
              </a:rPr>
              <a:t>) = r/y</a:t>
            </a:r>
          </a:p>
          <a:p>
            <a:pPr marL="0" indent="0">
              <a:buNone/>
            </a:pPr>
            <a:r>
              <a:rPr lang="en-US" dirty="0" smtClean="0">
                <a:latin typeface="Cambria Math"/>
                <a:ea typeface="Cambria Math"/>
              </a:rPr>
              <a:t>But   tan(</a:t>
            </a:r>
            <a:r>
              <a:rPr lang="az-Cyrl-AZ" dirty="0" smtClean="0">
                <a:latin typeface="Cambria Math"/>
                <a:ea typeface="Cambria Math"/>
              </a:rPr>
              <a:t>ө</a:t>
            </a:r>
            <a:r>
              <a:rPr lang="en-US" dirty="0" smtClean="0">
                <a:latin typeface="Cambria Math"/>
                <a:ea typeface="Cambria Math"/>
              </a:rPr>
              <a:t>)   and cot(</a:t>
            </a:r>
            <a:r>
              <a:rPr lang="az-Cyrl-AZ" dirty="0" smtClean="0">
                <a:latin typeface="Cambria Math"/>
                <a:ea typeface="Cambria Math"/>
              </a:rPr>
              <a:t>ө</a:t>
            </a:r>
            <a:r>
              <a:rPr lang="en-US" dirty="0" smtClean="0">
                <a:latin typeface="Cambria Math"/>
                <a:ea typeface="Cambria Math"/>
              </a:rPr>
              <a:t>)  remain the same as when defined by a unit circle -   </a:t>
            </a:r>
          </a:p>
          <a:p>
            <a:r>
              <a:rPr lang="en-US" dirty="0" smtClean="0">
                <a:latin typeface="Cambria Math"/>
                <a:ea typeface="Cambria Math"/>
              </a:rPr>
              <a:t>Therefore the above relations are true for points not on the unit circle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6796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the definitions to evaluate trig functions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Given sin(</a:t>
                </a:r>
                <a:r>
                  <a:rPr lang="az-Cyrl-AZ" dirty="0" smtClean="0">
                    <a:latin typeface="Cambria Math"/>
                    <a:ea typeface="Cambria Math"/>
                  </a:rPr>
                  <a:t>ө</a:t>
                </a:r>
                <a:r>
                  <a:rPr lang="en-US" dirty="0" smtClean="0">
                    <a:latin typeface="Cambria Math"/>
                    <a:ea typeface="Cambria Math"/>
                  </a:rPr>
                  <a:t>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 smtClean="0"/>
                  <a:t>  and that the angle terminates in the 3</a:t>
                </a:r>
                <a:r>
                  <a:rPr lang="en-US" baseline="30000" dirty="0" smtClean="0"/>
                  <a:t>rd</a:t>
                </a:r>
                <a:r>
                  <a:rPr lang="en-US" dirty="0" smtClean="0"/>
                  <a:t> quadrant :</a:t>
                </a:r>
              </a:p>
              <a:p>
                <a:pPr marL="0" indent="0">
                  <a:buNone/>
                </a:pPr>
                <a:r>
                  <a:rPr lang="en-US" dirty="0" smtClean="0"/>
                  <a:t>       find exact values for  </a:t>
                </a:r>
                <a:r>
                  <a:rPr lang="en-US" dirty="0" err="1" smtClean="0"/>
                  <a:t>cos</a:t>
                </a:r>
                <a:r>
                  <a:rPr lang="az-Cyrl-AZ" dirty="0">
                    <a:latin typeface="Cambria Math"/>
                    <a:ea typeface="Cambria Math"/>
                  </a:rPr>
                  <a:t> </a:t>
                </a:r>
                <a:r>
                  <a:rPr lang="en-US" dirty="0">
                    <a:latin typeface="Cambria Math"/>
                    <a:ea typeface="Cambria Math"/>
                  </a:rPr>
                  <a:t>(</a:t>
                </a:r>
                <a:r>
                  <a:rPr lang="az-Cyrl-AZ" dirty="0" smtClean="0">
                    <a:latin typeface="Cambria Math"/>
                    <a:ea typeface="Cambria Math"/>
                  </a:rPr>
                  <a:t>ө</a:t>
                </a:r>
                <a:r>
                  <a:rPr lang="en-US" dirty="0" smtClean="0">
                    <a:latin typeface="Cambria Math"/>
                    <a:ea typeface="Cambria Math"/>
                  </a:rPr>
                  <a:t>) and tan(</a:t>
                </a:r>
                <a:r>
                  <a:rPr lang="az-Cyrl-AZ" dirty="0" smtClean="0">
                    <a:latin typeface="Cambria Math"/>
                    <a:ea typeface="Cambria Math"/>
                  </a:rPr>
                  <a:t>ө</a:t>
                </a:r>
                <a:r>
                  <a:rPr lang="en-US" dirty="0" smtClean="0">
                    <a:latin typeface="Cambria Math"/>
                    <a:ea typeface="Cambria Math"/>
                  </a:rPr>
                  <a:t>)</a:t>
                </a:r>
                <a:endParaRPr lang="en-US" dirty="0"/>
              </a:p>
              <a:p>
                <a:r>
                  <a:rPr lang="en-US" dirty="0" smtClean="0"/>
                  <a:t> given tan(</a:t>
                </a:r>
                <a:r>
                  <a:rPr lang="az-Cyrl-AZ" dirty="0" smtClean="0">
                    <a:latin typeface="Cambria Math"/>
                    <a:ea typeface="Cambria Math"/>
                  </a:rPr>
                  <a:t>ө</a:t>
                </a:r>
                <a:r>
                  <a:rPr lang="en-US" dirty="0" smtClean="0">
                    <a:latin typeface="Cambria Math"/>
                    <a:ea typeface="Cambria Math"/>
                  </a:rPr>
                  <a:t>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5</m:t>
                        </m:r>
                      </m:den>
                    </m:f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 and </a:t>
                </a:r>
                <a:r>
                  <a:rPr lang="en-US" dirty="0" err="1" smtClean="0"/>
                  <a:t>cos</a:t>
                </a:r>
                <a:r>
                  <a:rPr lang="en-US" dirty="0" smtClean="0"/>
                  <a:t>(</a:t>
                </a:r>
                <a:r>
                  <a:rPr lang="az-Cyrl-AZ" dirty="0" smtClean="0">
                    <a:latin typeface="Cambria Math"/>
                    <a:ea typeface="Cambria Math"/>
                  </a:rPr>
                  <a:t>ө</a:t>
                </a:r>
                <a:r>
                  <a:rPr lang="en-US" dirty="0" smtClean="0">
                    <a:latin typeface="Cambria Math"/>
                    <a:ea typeface="Cambria Math"/>
                  </a:rPr>
                  <a:t>) &lt;0 </a:t>
                </a:r>
              </a:p>
              <a:p>
                <a:pPr marL="0" indent="0">
                  <a:buNone/>
                </a:pPr>
                <a:r>
                  <a:rPr lang="en-US" dirty="0" smtClean="0">
                    <a:latin typeface="Cambria Math"/>
                    <a:ea typeface="Cambria Math"/>
                  </a:rPr>
                  <a:t>         find exact values for  sin(</a:t>
                </a:r>
                <a:r>
                  <a:rPr lang="az-Cyrl-AZ" dirty="0" smtClean="0">
                    <a:latin typeface="Cambria Math"/>
                    <a:ea typeface="Cambria Math"/>
                  </a:rPr>
                  <a:t>ө</a:t>
                </a:r>
                <a:r>
                  <a:rPr lang="en-US" dirty="0" smtClean="0">
                    <a:latin typeface="Cambria Math"/>
                    <a:ea typeface="Cambria Math"/>
                  </a:rPr>
                  <a:t>) and sec(</a:t>
                </a:r>
                <a:r>
                  <a:rPr lang="az-Cyrl-AZ" dirty="0" smtClean="0">
                    <a:latin typeface="Cambria Math"/>
                    <a:ea typeface="Cambria Math"/>
                  </a:rPr>
                  <a:t>ө</a:t>
                </a:r>
                <a:r>
                  <a:rPr lang="en-US" dirty="0" smtClean="0">
                    <a:latin typeface="Cambria Math"/>
                    <a:ea typeface="Cambria Math"/>
                  </a:rPr>
                  <a:t>)</a:t>
                </a:r>
                <a:endParaRPr lang="en-US" dirty="0">
                  <a:latin typeface="Cambria Math"/>
                  <a:ea typeface="Cambria Math"/>
                </a:endParaRPr>
              </a:p>
              <a:p>
                <a:r>
                  <a:rPr lang="en-US" dirty="0" smtClean="0">
                    <a:latin typeface="Cambria Math"/>
                    <a:ea typeface="Cambria Math"/>
                  </a:rPr>
                  <a:t> 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364435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More on Evaluating trig functions- given </a:t>
            </a:r>
            <a:r>
              <a:rPr lang="en-US" dirty="0" smtClean="0">
                <a:latin typeface="Cambria Math"/>
                <a:ea typeface="Cambria Math"/>
              </a:rPr>
              <a:t>ө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With a calculator – The calculator will deal with the negative values of both </a:t>
                </a:r>
                <a:r>
                  <a:rPr lang="az-Cyrl-AZ" dirty="0" smtClean="0">
                    <a:latin typeface="Cambria Math"/>
                    <a:ea typeface="Cambria Math"/>
                  </a:rPr>
                  <a:t>ө</a:t>
                </a:r>
                <a:r>
                  <a:rPr lang="en-US" dirty="0" smtClean="0">
                    <a:latin typeface="Cambria Math"/>
                    <a:ea typeface="Cambria Math"/>
                  </a:rPr>
                  <a:t> and f(</a:t>
                </a:r>
                <a:r>
                  <a:rPr lang="az-Cyrl-AZ" dirty="0" smtClean="0">
                    <a:latin typeface="Cambria Math"/>
                    <a:ea typeface="Cambria Math"/>
                  </a:rPr>
                  <a:t>ө</a:t>
                </a:r>
                <a:r>
                  <a:rPr lang="en-US" dirty="0" smtClean="0">
                    <a:latin typeface="Cambria Math"/>
                    <a:ea typeface="Cambria Math"/>
                  </a:rPr>
                  <a:t>)</a:t>
                </a:r>
              </a:p>
              <a:p>
                <a:r>
                  <a:rPr lang="en-US" dirty="0" smtClean="0">
                    <a:latin typeface="Cambria Math"/>
                    <a:ea typeface="Cambria Math"/>
                  </a:rPr>
                  <a:t>Be certain that you are set in the correct input mode (degrees/radians)</a:t>
                </a:r>
              </a:p>
              <a:p>
                <a:r>
                  <a:rPr lang="en-US" dirty="0" smtClean="0">
                    <a:latin typeface="Cambria Math"/>
                    <a:ea typeface="Cambria Math"/>
                  </a:rPr>
                  <a:t>Examples:  find sin</a:t>
                </a:r>
                <a:r>
                  <a:rPr lang="en-US" dirty="0"/>
                  <a:t>(</a:t>
                </a:r>
                <a:r>
                  <a:rPr lang="az-Cyrl-AZ" dirty="0">
                    <a:latin typeface="Cambria Math"/>
                    <a:ea typeface="Cambria Math"/>
                  </a:rPr>
                  <a:t>ө</a:t>
                </a:r>
                <a:r>
                  <a:rPr lang="en-US" dirty="0">
                    <a:latin typeface="Cambria Math"/>
                    <a:ea typeface="Cambria Math"/>
                  </a:rPr>
                  <a:t>)</a:t>
                </a:r>
                <a:r>
                  <a:rPr lang="en-US" dirty="0" smtClean="0"/>
                  <a:t>      </a:t>
                </a:r>
                <a:r>
                  <a:rPr lang="en-US" dirty="0" err="1" smtClean="0"/>
                  <a:t>cos</a:t>
                </a:r>
                <a:r>
                  <a:rPr lang="en-US" dirty="0"/>
                  <a:t>(</a:t>
                </a:r>
                <a:r>
                  <a:rPr lang="az-Cyrl-AZ" dirty="0">
                    <a:latin typeface="Cambria Math"/>
                    <a:ea typeface="Cambria Math"/>
                  </a:rPr>
                  <a:t>ө</a:t>
                </a:r>
                <a:r>
                  <a:rPr lang="en-US" dirty="0" smtClean="0">
                    <a:latin typeface="Cambria Math"/>
                    <a:ea typeface="Cambria Math"/>
                  </a:rPr>
                  <a:t>)      tan</a:t>
                </a:r>
                <a:r>
                  <a:rPr lang="en-US" dirty="0"/>
                  <a:t>(</a:t>
                </a:r>
                <a:r>
                  <a:rPr lang="az-Cyrl-AZ" dirty="0">
                    <a:latin typeface="Cambria Math"/>
                    <a:ea typeface="Cambria Math"/>
                  </a:rPr>
                  <a:t>ө</a:t>
                </a:r>
                <a:r>
                  <a:rPr lang="en-US" dirty="0" smtClean="0">
                    <a:latin typeface="Cambria Math"/>
                    <a:ea typeface="Cambria Math"/>
                  </a:rPr>
                  <a:t>)</a:t>
                </a:r>
              </a:p>
              <a:p>
                <a:pPr marL="0" indent="0">
                  <a:buNone/>
                </a:pPr>
                <a:r>
                  <a:rPr lang="en-US" dirty="0" smtClean="0">
                    <a:latin typeface="Cambria Math"/>
                    <a:ea typeface="Cambria Math"/>
                  </a:rPr>
                  <a:t>                    </a:t>
                </a:r>
                <a:r>
                  <a:rPr lang="az-Cyrl-AZ" dirty="0" smtClean="0">
                    <a:latin typeface="Cambria Math"/>
                    <a:ea typeface="Cambria Math"/>
                  </a:rPr>
                  <a:t>ө</a:t>
                </a:r>
                <a:r>
                  <a:rPr lang="en-US" dirty="0" smtClean="0">
                    <a:latin typeface="Cambria Math"/>
                    <a:ea typeface="Cambria Math"/>
                  </a:rPr>
                  <a:t> = {135⁰,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5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 smtClean="0">
                    <a:latin typeface="Cambria Math"/>
                    <a:ea typeface="Cambria Math"/>
                  </a:rPr>
                  <a:t>  ,  280⁰, ±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11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 smtClean="0">
                    <a:latin typeface="Cambria Math"/>
                    <a:ea typeface="Cambria Math"/>
                  </a:rPr>
                  <a:t> }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Cambria Math"/>
                    <a:ea typeface="Cambria Math"/>
                  </a:rPr>
                  <a:t> </a:t>
                </a:r>
                <a:r>
                  <a:rPr lang="en-US" dirty="0" smtClean="0">
                    <a:latin typeface="Cambria Math"/>
                    <a:ea typeface="Cambria Math"/>
                  </a:rPr>
                  <a:t>   However, it estimates the irrational values</a:t>
                </a:r>
                <a:endParaRPr lang="en-US" dirty="0">
                  <a:latin typeface="Cambria Math"/>
                  <a:ea typeface="Cambria Math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613623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2 – Section 5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Special angles and basic identities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4868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Trig identities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An identity is a variable equation that is known to be always true</a:t>
            </a:r>
          </a:p>
          <a:p>
            <a:r>
              <a:rPr lang="en-US" dirty="0" smtClean="0"/>
              <a:t>In algebra the property statements are identities     ex.    Commutative property </a:t>
            </a:r>
          </a:p>
          <a:p>
            <a:pPr marL="0" indent="0">
              <a:buNone/>
            </a:pPr>
            <a:r>
              <a:rPr lang="en-US" dirty="0" smtClean="0"/>
              <a:t>                                    x +y = y + x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We have already alluded to several trig identities.  Knowing them sometimes saves time and energy and sometimes is crucial to working the problem</a:t>
            </a:r>
          </a:p>
          <a:p>
            <a:r>
              <a:rPr lang="en-US" dirty="0"/>
              <a:t> </a:t>
            </a:r>
            <a:r>
              <a:rPr lang="en-US" dirty="0" smtClean="0"/>
              <a:t>I find that understanding each set helps me to remember them – you will need to learn them </a:t>
            </a:r>
          </a:p>
          <a:p>
            <a:r>
              <a:rPr lang="en-US" dirty="0" smtClean="0"/>
              <a:t>The textbook lists all pertinent trig identities on its front cover and on a tear out pamphlet. Flash cards might aid you in learning them. </a:t>
            </a:r>
          </a:p>
          <a:p>
            <a:r>
              <a:rPr lang="en-US" dirty="0" smtClean="0"/>
              <a:t>Use of the pamphlet/cards/ or book will be highly limited on tests- probably mostly prohibited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30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2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Trigonometric 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3387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Pythagorean identities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Since x</a:t>
            </a:r>
            <a:r>
              <a:rPr lang="en-US" baseline="30000" dirty="0" smtClean="0"/>
              <a:t>2</a:t>
            </a:r>
            <a:r>
              <a:rPr lang="en-US" dirty="0" smtClean="0"/>
              <a:t> + y</a:t>
            </a:r>
            <a:r>
              <a:rPr lang="en-US" baseline="30000" dirty="0" smtClean="0"/>
              <a:t>2</a:t>
            </a:r>
            <a:r>
              <a:rPr lang="en-US" dirty="0" smtClean="0"/>
              <a:t> = 1 for our unit circle</a:t>
            </a:r>
          </a:p>
          <a:p>
            <a:r>
              <a:rPr lang="en-US" dirty="0" smtClean="0"/>
              <a:t>   cos</a:t>
            </a:r>
            <a:r>
              <a:rPr lang="en-US" baseline="30000" dirty="0" smtClean="0"/>
              <a:t>2</a:t>
            </a:r>
            <a:r>
              <a:rPr lang="en-US" dirty="0" smtClean="0"/>
              <a:t>(</a:t>
            </a:r>
            <a:r>
              <a:rPr lang="az-Cyrl-AZ" dirty="0">
                <a:latin typeface="Cambria Math"/>
                <a:ea typeface="Cambria Math"/>
              </a:rPr>
              <a:t>ө</a:t>
            </a:r>
            <a:r>
              <a:rPr lang="en-US" dirty="0" smtClean="0">
                <a:latin typeface="Cambria Math"/>
                <a:ea typeface="Cambria Math"/>
              </a:rPr>
              <a:t>) + sin</a:t>
            </a:r>
            <a:r>
              <a:rPr lang="en-US" baseline="30000" dirty="0" smtClean="0">
                <a:latin typeface="Cambria Math"/>
                <a:ea typeface="Cambria Math"/>
              </a:rPr>
              <a:t>2</a:t>
            </a:r>
            <a:r>
              <a:rPr lang="en-US" dirty="0" smtClean="0">
                <a:latin typeface="Cambria Math"/>
                <a:ea typeface="Cambria Math"/>
              </a:rPr>
              <a:t>(</a:t>
            </a:r>
            <a:r>
              <a:rPr lang="az-Cyrl-AZ" dirty="0" smtClean="0">
                <a:latin typeface="Cambria Math"/>
                <a:ea typeface="Cambria Math"/>
              </a:rPr>
              <a:t>ө</a:t>
            </a:r>
            <a:r>
              <a:rPr lang="en-US" dirty="0" smtClean="0">
                <a:latin typeface="Cambria Math"/>
                <a:ea typeface="Cambria Math"/>
              </a:rPr>
              <a:t>)= 1   for all values of </a:t>
            </a:r>
            <a:r>
              <a:rPr lang="az-Cyrl-AZ" dirty="0" smtClean="0">
                <a:latin typeface="Cambria Math"/>
                <a:ea typeface="Cambria Math"/>
              </a:rPr>
              <a:t>ө</a:t>
            </a:r>
            <a:endParaRPr lang="en-US" dirty="0" smtClean="0">
              <a:latin typeface="Cambria Math"/>
              <a:ea typeface="Cambria Math"/>
            </a:endParaRPr>
          </a:p>
          <a:p>
            <a:endParaRPr lang="en-US" dirty="0">
              <a:latin typeface="Cambria Math"/>
              <a:ea typeface="Cambria Math"/>
            </a:endParaRPr>
          </a:p>
          <a:p>
            <a:r>
              <a:rPr lang="en-US" dirty="0" smtClean="0">
                <a:latin typeface="Cambria Math"/>
                <a:ea typeface="Cambria Math"/>
              </a:rPr>
              <a:t>Thus    </a:t>
            </a:r>
            <a:r>
              <a:rPr lang="en-US" dirty="0">
                <a:latin typeface="Cambria Math"/>
                <a:ea typeface="Cambria Math"/>
              </a:rPr>
              <a:t>sin</a:t>
            </a:r>
            <a:r>
              <a:rPr lang="en-US" baseline="30000" dirty="0">
                <a:latin typeface="Cambria Math"/>
                <a:ea typeface="Cambria Math"/>
              </a:rPr>
              <a:t>2</a:t>
            </a:r>
            <a:r>
              <a:rPr lang="en-US" dirty="0">
                <a:latin typeface="Cambria Math"/>
                <a:ea typeface="Cambria Math"/>
              </a:rPr>
              <a:t>(</a:t>
            </a:r>
            <a:r>
              <a:rPr lang="az-Cyrl-AZ" dirty="0">
                <a:latin typeface="Cambria Math"/>
                <a:ea typeface="Cambria Math"/>
              </a:rPr>
              <a:t>ө</a:t>
            </a:r>
            <a:r>
              <a:rPr lang="en-US" dirty="0" smtClean="0">
                <a:latin typeface="Cambria Math"/>
                <a:ea typeface="Cambria Math"/>
              </a:rPr>
              <a:t>)  = 1 – </a:t>
            </a:r>
            <a:r>
              <a:rPr lang="en-US" dirty="0" smtClean="0"/>
              <a:t>cos</a:t>
            </a:r>
            <a:r>
              <a:rPr lang="en-US" baseline="30000" dirty="0" smtClean="0"/>
              <a:t>2</a:t>
            </a:r>
            <a:r>
              <a:rPr lang="en-US" dirty="0" smtClean="0"/>
              <a:t>(</a:t>
            </a:r>
            <a:r>
              <a:rPr lang="az-Cyrl-AZ" dirty="0">
                <a:latin typeface="Cambria Math"/>
                <a:ea typeface="Cambria Math"/>
              </a:rPr>
              <a:t>ө</a:t>
            </a:r>
            <a:r>
              <a:rPr lang="en-US" dirty="0">
                <a:latin typeface="Cambria Math"/>
                <a:ea typeface="Cambria Math"/>
              </a:rPr>
              <a:t>)</a:t>
            </a:r>
            <a:endParaRPr lang="en-US" dirty="0" smtClean="0">
              <a:latin typeface="Cambria Math"/>
              <a:ea typeface="Cambria Math"/>
            </a:endParaRPr>
          </a:p>
          <a:p>
            <a:r>
              <a:rPr lang="en-US" dirty="0" smtClean="0">
                <a:latin typeface="Cambria Math"/>
                <a:ea typeface="Cambria Math"/>
              </a:rPr>
              <a:t>              </a:t>
            </a:r>
            <a:r>
              <a:rPr lang="en-US" dirty="0" smtClean="0"/>
              <a:t>cos</a:t>
            </a:r>
            <a:r>
              <a:rPr lang="en-US" baseline="30000" dirty="0" smtClean="0"/>
              <a:t>2</a:t>
            </a:r>
            <a:r>
              <a:rPr lang="en-US" dirty="0" smtClean="0"/>
              <a:t>(</a:t>
            </a:r>
            <a:r>
              <a:rPr lang="az-Cyrl-AZ" dirty="0">
                <a:latin typeface="Cambria Math"/>
                <a:ea typeface="Cambria Math"/>
              </a:rPr>
              <a:t>ө</a:t>
            </a:r>
            <a:r>
              <a:rPr lang="en-US" dirty="0">
                <a:latin typeface="Cambria Math"/>
                <a:ea typeface="Cambria Math"/>
              </a:rPr>
              <a:t>)</a:t>
            </a:r>
            <a:r>
              <a:rPr lang="en-US" dirty="0" smtClean="0">
                <a:latin typeface="Cambria Math"/>
                <a:ea typeface="Cambria Math"/>
              </a:rPr>
              <a:t>   =  1 – sin</a:t>
            </a:r>
            <a:r>
              <a:rPr lang="en-US" baseline="30000" dirty="0" smtClean="0">
                <a:latin typeface="Cambria Math"/>
                <a:ea typeface="Cambria Math"/>
              </a:rPr>
              <a:t>2</a:t>
            </a:r>
            <a:r>
              <a:rPr lang="en-US" dirty="0" smtClean="0">
                <a:latin typeface="Cambria Math"/>
                <a:ea typeface="Cambria Math"/>
              </a:rPr>
              <a:t>(</a:t>
            </a:r>
            <a:r>
              <a:rPr lang="az-Cyrl-AZ" dirty="0">
                <a:latin typeface="Cambria Math"/>
                <a:ea typeface="Cambria Math"/>
              </a:rPr>
              <a:t>ө</a:t>
            </a:r>
            <a:r>
              <a:rPr lang="en-US" dirty="0">
                <a:latin typeface="Cambria Math"/>
                <a:ea typeface="Cambria Math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75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Fundamental trig. identities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tan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𝜃</m:t>
                            </m:r>
                          </m:e>
                        </m:d>
                      </m:e>
                    </m:func>
                    <m:r>
                      <a:rPr lang="en-US" b="0" i="1" smtClean="0">
                        <a:latin typeface="Cambria Math"/>
                        <a:ea typeface="Cambria Math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𝑦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den>
                    </m:f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  <a:ea typeface="Cambria Math"/>
                          </a:rPr>
                          <m:t>sin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⁡(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𝜃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)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  <a:ea typeface="Cambria Math"/>
                          </a:rPr>
                          <m:t>cos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⁡(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𝜃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)</m:t>
                        </m:r>
                      </m:den>
                    </m:f>
                  </m:oMath>
                </a14:m>
                <a:endParaRPr lang="en-US" dirty="0" smtClean="0"/>
              </a:p>
              <a:p>
                <a:r>
                  <a:rPr lang="en-US" dirty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sec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𝜃</m:t>
                            </m:r>
                          </m:e>
                        </m:d>
                      </m:e>
                    </m:func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den>
                    </m:f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  <a:ea typeface="Cambria Math"/>
                          </a:rPr>
                          <m:t>cos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⁡(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𝜃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)</m:t>
                        </m:r>
                      </m:den>
                    </m:f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csc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𝜃</m:t>
                            </m:r>
                          </m:e>
                        </m:d>
                      </m:e>
                    </m:func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𝑦</m:t>
                        </m:r>
                      </m:den>
                    </m:f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  <a:ea typeface="Cambria Math"/>
                          </a:rPr>
                          <m:t>sin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⁡(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𝜃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)</m:t>
                        </m:r>
                      </m:den>
                    </m:f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cot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𝜃</m:t>
                            </m:r>
                          </m:e>
                        </m:d>
                      </m:e>
                    </m:func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𝑦</m:t>
                        </m:r>
                      </m:den>
                    </m:f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  <a:ea typeface="Cambria Math"/>
                          </a:rPr>
                          <m:t>cos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⁡(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𝜃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)</m:t>
                        </m:r>
                      </m:num>
                      <m:den>
                        <m:func>
                          <m:func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  <a:ea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(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𝜃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)</m:t>
                            </m:r>
                          </m:e>
                        </m:func>
                      </m:den>
                    </m:f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  <a:ea typeface="Cambria Math"/>
                          </a:rPr>
                          <m:t>tan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⁡(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𝜃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)</m:t>
                        </m:r>
                      </m:den>
                    </m:f>
                  </m:oMath>
                </a14:m>
                <a:endParaRPr lang="en-US" dirty="0" smtClean="0"/>
              </a:p>
              <a:p>
                <a:r>
                  <a:rPr lang="en-US" dirty="0" smtClean="0"/>
                  <a:t>Thus once we determine </a:t>
                </a:r>
                <a:r>
                  <a:rPr lang="en-US" dirty="0" err="1" smtClean="0"/>
                  <a:t>cos</a:t>
                </a:r>
                <a:r>
                  <a:rPr lang="en-US" dirty="0" smtClean="0"/>
                  <a:t>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𝜃</m:t>
                    </m:r>
                  </m:oMath>
                </a14:m>
                <a:r>
                  <a:rPr lang="en-US" dirty="0" smtClean="0"/>
                  <a:t>) and sin(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𝜃</m:t>
                    </m:r>
                  </m:oMath>
                </a14:m>
                <a:r>
                  <a:rPr lang="en-US" dirty="0" smtClean="0"/>
                  <a:t>) the other six values are quickly determined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r="-1704" b="-24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991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identities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55000" lnSpcReduction="20000"/>
              </a:bodyPr>
              <a:lstStyle/>
              <a:p>
                <a:r>
                  <a:rPr lang="en-US" dirty="0" smtClean="0"/>
                  <a:t>We also noted earlier  using triangles  that  complementary angles are related  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                                             </a:t>
                </a:r>
                <a:r>
                  <a:rPr lang="en-US" dirty="0" err="1"/>
                  <a:t>cos</a:t>
                </a:r>
                <a:r>
                  <a:rPr lang="en-US" dirty="0"/>
                  <a:t>(</a:t>
                </a:r>
                <a:r>
                  <a:rPr lang="az-Cyrl-AZ" dirty="0">
                    <a:latin typeface="Cambria Math"/>
                    <a:ea typeface="Cambria Math"/>
                  </a:rPr>
                  <a:t>ө</a:t>
                </a:r>
                <a:r>
                  <a:rPr lang="en-US" dirty="0">
                    <a:latin typeface="Cambria Math"/>
                    <a:ea typeface="Cambria Math"/>
                  </a:rPr>
                  <a:t>)= sin(90⁰-</a:t>
                </a:r>
                <a:r>
                  <a:rPr lang="az-Cyrl-AZ" dirty="0">
                    <a:latin typeface="Cambria Math"/>
                    <a:ea typeface="Cambria Math"/>
                  </a:rPr>
                  <a:t> </a:t>
                </a:r>
                <a:r>
                  <a:rPr lang="az-Cyrl-AZ" dirty="0">
                    <a:latin typeface="Cambria Math"/>
                    <a:ea typeface="Cambria Math"/>
                  </a:rPr>
                  <a:t>ө</a:t>
                </a:r>
                <a:r>
                  <a:rPr lang="en-US" dirty="0">
                    <a:latin typeface="Cambria Math"/>
                    <a:ea typeface="Cambria Math"/>
                  </a:rPr>
                  <a:t>)  and 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Cambria Math"/>
                    <a:ea typeface="Cambria Math"/>
                  </a:rPr>
                  <a:t> </a:t>
                </a:r>
                <a:r>
                  <a:rPr lang="en-US" dirty="0">
                    <a:latin typeface="Cambria Math"/>
                    <a:ea typeface="Cambria Math"/>
                  </a:rPr>
                  <a:t>                                                       sin(</a:t>
                </a:r>
                <a:r>
                  <a:rPr lang="az-Cyrl-AZ" dirty="0">
                    <a:latin typeface="Cambria Math"/>
                    <a:ea typeface="Cambria Math"/>
                  </a:rPr>
                  <a:t>ө</a:t>
                </a:r>
                <a:r>
                  <a:rPr lang="en-US" dirty="0">
                    <a:latin typeface="Cambria Math"/>
                    <a:ea typeface="Cambria Math"/>
                  </a:rPr>
                  <a:t>) = </a:t>
                </a:r>
                <a:r>
                  <a:rPr lang="en-US" dirty="0" err="1">
                    <a:latin typeface="Cambria Math"/>
                    <a:ea typeface="Cambria Math"/>
                  </a:rPr>
                  <a:t>cos</a:t>
                </a:r>
                <a:r>
                  <a:rPr lang="en-US" dirty="0">
                    <a:latin typeface="Cambria Math"/>
                    <a:ea typeface="Cambria Math"/>
                  </a:rPr>
                  <a:t>(90⁰-</a:t>
                </a:r>
                <a:r>
                  <a:rPr lang="az-Cyrl-AZ" dirty="0">
                    <a:latin typeface="Cambria Math"/>
                    <a:ea typeface="Cambria Math"/>
                  </a:rPr>
                  <a:t> </a:t>
                </a:r>
                <a:r>
                  <a:rPr lang="az-Cyrl-AZ" dirty="0">
                    <a:latin typeface="Cambria Math"/>
                    <a:ea typeface="Cambria Math"/>
                  </a:rPr>
                  <a:t>ө</a:t>
                </a:r>
                <a:r>
                  <a:rPr lang="en-US" dirty="0" smtClean="0">
                    <a:latin typeface="Cambria Math"/>
                    <a:ea typeface="Cambria Math"/>
                  </a:rPr>
                  <a:t>)</a:t>
                </a:r>
              </a:p>
              <a:p>
                <a:pPr marL="0" indent="0">
                  <a:buNone/>
                </a:pPr>
                <a:endParaRPr lang="en-US" dirty="0">
                  <a:latin typeface="Cambria Math"/>
                  <a:ea typeface="Cambria Math"/>
                </a:endParaRPr>
              </a:p>
              <a:p>
                <a:r>
                  <a:rPr lang="en-US" dirty="0">
                    <a:latin typeface="Cambria Math"/>
                    <a:ea typeface="Cambria Math"/>
                  </a:rPr>
                  <a:t>Written in radian notation </a:t>
                </a:r>
                <a:r>
                  <a:rPr lang="en-US" dirty="0" smtClean="0">
                    <a:latin typeface="Cambria Math"/>
                    <a:ea typeface="Cambria Math"/>
                  </a:rPr>
                  <a:t>     </a:t>
                </a:r>
                <a:r>
                  <a:rPr lang="en-US" dirty="0" err="1" smtClean="0">
                    <a:latin typeface="Cambria Math"/>
                    <a:ea typeface="Cambria Math"/>
                  </a:rPr>
                  <a:t>cos</a:t>
                </a:r>
                <a:r>
                  <a:rPr lang="en-US" dirty="0" smtClean="0">
                    <a:latin typeface="Cambria Math"/>
                    <a:ea typeface="Cambria Math"/>
                  </a:rPr>
                  <a:t>(</a:t>
                </a:r>
                <a:r>
                  <a:rPr lang="az-Cyrl-AZ" dirty="0">
                    <a:latin typeface="Cambria Math"/>
                    <a:ea typeface="Cambria Math"/>
                  </a:rPr>
                  <a:t>ө</a:t>
                </a:r>
                <a:r>
                  <a:rPr lang="en-US" dirty="0">
                    <a:latin typeface="Cambria Math"/>
                    <a:ea typeface="Cambria Math"/>
                  </a:rPr>
                  <a:t>) = sin(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i="1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  <m:r>
                      <a:rPr lang="en-US" i="1">
                        <a:latin typeface="Cambria Math"/>
                        <a:ea typeface="Cambria Math"/>
                      </a:rPr>
                      <m:t>−</m:t>
                    </m:r>
                    <m:r>
                      <m:rPr>
                        <m:nor/>
                      </m:rPr>
                      <a:rPr lang="az-Cyrl-AZ" dirty="0">
                        <a:latin typeface="Cambria Math"/>
                        <a:ea typeface="Cambria Math"/>
                      </a:rPr>
                      <m:t>ө</m:t>
                    </m:r>
                  </m:oMath>
                </a14:m>
                <a:r>
                  <a:rPr lang="en-US" dirty="0"/>
                  <a:t>)   and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/>
                  <a:t>                                                       </a:t>
                </a:r>
                <a:r>
                  <a:rPr lang="en-US" dirty="0" smtClean="0"/>
                  <a:t>      sin(</a:t>
                </a:r>
                <a:r>
                  <a:rPr lang="az-Cyrl-AZ" dirty="0">
                    <a:latin typeface="Cambria Math"/>
                    <a:ea typeface="Cambria Math"/>
                  </a:rPr>
                  <a:t>ө</a:t>
                </a:r>
                <a:r>
                  <a:rPr lang="en-US" dirty="0">
                    <a:latin typeface="Cambria Math"/>
                    <a:ea typeface="Cambria Math"/>
                  </a:rPr>
                  <a:t>) = </a:t>
                </a:r>
                <a:r>
                  <a:rPr lang="en-US" dirty="0" err="1">
                    <a:latin typeface="Cambria Math"/>
                    <a:ea typeface="Cambria Math"/>
                  </a:rPr>
                  <a:t>cos</a:t>
                </a:r>
                <a:r>
                  <a:rPr lang="en-US" dirty="0">
                    <a:latin typeface="Cambria Math"/>
                    <a:ea typeface="Cambria Math"/>
                  </a:rPr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i="1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  <m:r>
                      <a:rPr lang="en-US" i="1">
                        <a:latin typeface="Cambria Math"/>
                        <a:ea typeface="Cambria Math"/>
                      </a:rPr>
                      <m:t>−</m:t>
                    </m:r>
                    <m:r>
                      <m:rPr>
                        <m:nor/>
                      </m:rPr>
                      <a:rPr lang="az-Cyrl-AZ" dirty="0">
                        <a:latin typeface="Cambria Math"/>
                        <a:ea typeface="Cambria Math"/>
                      </a:rPr>
                      <m:t>ө</m:t>
                    </m:r>
                  </m:oMath>
                </a14:m>
                <a:r>
                  <a:rPr lang="en-US" dirty="0" smtClean="0"/>
                  <a:t>)</a:t>
                </a:r>
                <a:endParaRPr lang="en-US" dirty="0"/>
              </a:p>
              <a:p>
                <a:r>
                  <a:rPr lang="en-US" dirty="0" smtClean="0"/>
                  <a:t>Ex:   </a:t>
                </a:r>
                <a:r>
                  <a:rPr lang="en-US" dirty="0" err="1" smtClean="0"/>
                  <a:t>cos</a:t>
                </a:r>
                <a:r>
                  <a:rPr lang="en-US" dirty="0" smtClean="0"/>
                  <a:t>( 32⁰) = sin(58⁰)</a:t>
                </a:r>
              </a:p>
              <a:p>
                <a:pPr marL="0" indent="0">
                  <a:buNone/>
                </a:pPr>
                <a:r>
                  <a:rPr lang="en-US" dirty="0" smtClean="0"/>
                  <a:t>   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𝑠𝑖𝑛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5</m:t>
                            </m:r>
                          </m:den>
                        </m:f>
                      </m:e>
                    </m:d>
                  </m:oMath>
                </a14:m>
                <a:r>
                  <a:rPr lang="en-US" dirty="0" smtClean="0"/>
                  <a:t>  =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cos</m:t>
                    </m:r>
                    <m:r>
                      <a:rPr lang="en-US" b="0" i="1" smtClean="0">
                        <a:latin typeface="Cambria Math"/>
                      </a:rPr>
                      <m:t>⁡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10</m:t>
                            </m:r>
                          </m:den>
                        </m:f>
                      </m:e>
                    </m:d>
                  </m:oMath>
                </a14:m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It is also well to note that full rotations  </a:t>
                </a:r>
                <a:r>
                  <a:rPr lang="en-US" dirty="0" err="1" smtClean="0"/>
                  <a:t>ie</a:t>
                </a:r>
                <a:r>
                  <a:rPr lang="en-US" dirty="0" smtClean="0"/>
                  <a:t>     </a:t>
                </a:r>
                <a:r>
                  <a:rPr lang="az-Cyrl-AZ" dirty="0" smtClean="0">
                    <a:latin typeface="Cambria Math"/>
                    <a:ea typeface="Cambria Math"/>
                  </a:rPr>
                  <a:t>ө</a:t>
                </a:r>
                <a:r>
                  <a:rPr lang="en-US" dirty="0" smtClean="0">
                    <a:latin typeface="Cambria Math"/>
                    <a:ea typeface="Cambria Math"/>
                  </a:rPr>
                  <a:t>  and  </a:t>
                </a:r>
                <a:r>
                  <a:rPr lang="az-Cyrl-AZ" dirty="0" smtClean="0">
                    <a:latin typeface="Cambria Math"/>
                    <a:ea typeface="Cambria Math"/>
                  </a:rPr>
                  <a:t>ө</a:t>
                </a:r>
                <a:r>
                  <a:rPr lang="en-US" dirty="0" smtClean="0">
                    <a:latin typeface="Cambria Math"/>
                    <a:ea typeface="Cambria Math"/>
                  </a:rPr>
                  <a:t>+ 360⁰(n)   </a:t>
                </a:r>
              </a:p>
              <a:p>
                <a:pPr marL="0" indent="0">
                  <a:buNone/>
                </a:pPr>
                <a:r>
                  <a:rPr lang="en-US" dirty="0" smtClean="0">
                    <a:latin typeface="Cambria Math"/>
                    <a:ea typeface="Cambria Math"/>
                  </a:rPr>
                  <a:t>                                                        or in radians                    </a:t>
                </a:r>
                <a:r>
                  <a:rPr lang="az-Cyrl-AZ" dirty="0" smtClean="0">
                    <a:latin typeface="Cambria Math"/>
                    <a:ea typeface="Cambria Math"/>
                  </a:rPr>
                  <a:t>ө</a:t>
                </a:r>
                <a:r>
                  <a:rPr lang="en-US" dirty="0" smtClean="0">
                    <a:latin typeface="Cambria Math"/>
                    <a:ea typeface="Cambria Math"/>
                  </a:rPr>
                  <a:t>+2</a:t>
                </a:r>
                <a:r>
                  <a:rPr lang="el-GR" dirty="0" smtClean="0">
                    <a:latin typeface="Cambria Math"/>
                    <a:ea typeface="Cambria Math"/>
                  </a:rPr>
                  <a:t>π</a:t>
                </a:r>
                <a:r>
                  <a:rPr lang="en-US" dirty="0" smtClean="0">
                    <a:latin typeface="Cambria Math"/>
                    <a:ea typeface="Cambria Math"/>
                  </a:rPr>
                  <a:t>n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Cambria Math"/>
                    <a:ea typeface="Cambria Math"/>
                  </a:rPr>
                  <a:t> </a:t>
                </a:r>
                <a:r>
                  <a:rPr lang="en-US" dirty="0" smtClean="0">
                    <a:latin typeface="Cambria Math"/>
                    <a:ea typeface="Cambria Math"/>
                  </a:rPr>
                  <a:t>         are co-terminal angles  thus have the same trig ratios </a:t>
                </a:r>
                <a:endParaRPr lang="en-US" dirty="0"/>
              </a:p>
              <a:p>
                <a:r>
                  <a:rPr lang="en-US" dirty="0" smtClean="0"/>
                  <a:t>example:    if sin(x) = .2981  then sin(x +14</a:t>
                </a:r>
                <a:r>
                  <a:rPr lang="el-GR" dirty="0" smtClean="0">
                    <a:latin typeface="Cambria Math"/>
                    <a:ea typeface="Cambria Math"/>
                  </a:rPr>
                  <a:t>π</a:t>
                </a:r>
                <a:r>
                  <a:rPr lang="en-US" dirty="0" smtClean="0">
                    <a:latin typeface="Cambria Math"/>
                    <a:ea typeface="Cambria Math"/>
                  </a:rPr>
                  <a:t>) = .2981</a:t>
                </a:r>
                <a:r>
                  <a:rPr lang="en-US" dirty="0" smtClean="0"/>
                  <a:t> </a:t>
                </a:r>
              </a:p>
              <a:p>
                <a:r>
                  <a:rPr lang="en-US" dirty="0"/>
                  <a:t> 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444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3581400" y="2590800"/>
            <a:ext cx="2743200" cy="1066800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14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negative angle identities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sin(-x)  =  - sin(x)</a:t>
            </a:r>
          </a:p>
          <a:p>
            <a:r>
              <a:rPr lang="en-US" dirty="0" err="1" smtClean="0"/>
              <a:t>cos</a:t>
            </a:r>
            <a:r>
              <a:rPr lang="en-US" dirty="0" smtClean="0"/>
              <a:t>(-x) =   </a:t>
            </a:r>
            <a:r>
              <a:rPr lang="en-US" dirty="0" err="1" smtClean="0"/>
              <a:t>cos</a:t>
            </a:r>
            <a:r>
              <a:rPr lang="en-US" dirty="0" smtClean="0"/>
              <a:t>(x)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5181600" y="1905000"/>
            <a:ext cx="1828800" cy="1600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648200" y="2705100"/>
            <a:ext cx="3200400" cy="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6096000" y="1676400"/>
            <a:ext cx="0" cy="220980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6096000" y="1905000"/>
            <a:ext cx="381000" cy="8001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6096000" y="2705100"/>
            <a:ext cx="381000" cy="723900"/>
          </a:xfrm>
          <a:prstGeom prst="straightConnector1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286500" y="2305050"/>
            <a:ext cx="49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Cyrl-AZ" dirty="0" smtClean="0">
                <a:latin typeface="Cambria Math"/>
                <a:ea typeface="Cambria Math"/>
              </a:rPr>
              <a:t>ө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286500" y="2781300"/>
            <a:ext cx="49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</a:t>
            </a:r>
            <a:r>
              <a:rPr lang="az-Cyrl-AZ" dirty="0" smtClean="0">
                <a:latin typeface="Cambria Math"/>
                <a:ea typeface="Cambria Math"/>
              </a:rPr>
              <a:t>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233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some basic geometry there are some angles whose trig values can easily be found exactly even though they are irrational</a:t>
            </a:r>
          </a:p>
          <a:p>
            <a:r>
              <a:rPr lang="en-US" dirty="0"/>
              <a:t> </a:t>
            </a:r>
            <a:r>
              <a:rPr lang="en-US" dirty="0" smtClean="0"/>
              <a:t>angles that are co-terminal </a:t>
            </a:r>
            <a:r>
              <a:rPr lang="en-US" dirty="0" smtClean="0"/>
              <a:t>with or reference to:</a:t>
            </a:r>
            <a:endParaRPr lang="en-US" dirty="0" smtClean="0"/>
          </a:p>
          <a:p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31458473"/>
                  </p:ext>
                </p:extLst>
              </p:nvPr>
            </p:nvGraphicFramePr>
            <p:xfrm>
              <a:off x="1600200" y="3810000"/>
              <a:ext cx="6095999" cy="256597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70857"/>
                    <a:gridCol w="870857"/>
                    <a:gridCol w="870857"/>
                    <a:gridCol w="870857"/>
                    <a:gridCol w="870857"/>
                    <a:gridCol w="870857"/>
                    <a:gridCol w="870857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(</a:t>
                          </a:r>
                          <a:r>
                            <a:rPr lang="az-Cyrl-AZ" dirty="0" smtClean="0">
                              <a:latin typeface="Cambria Math"/>
                              <a:ea typeface="Cambria Math"/>
                            </a:rPr>
                            <a:t>ө</a:t>
                          </a:r>
                          <a:r>
                            <a:rPr lang="en-US" dirty="0" smtClean="0">
                              <a:latin typeface="Cambria Math"/>
                              <a:ea typeface="Cambria Math"/>
                            </a:rPr>
                            <a:t>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err="1" smtClean="0"/>
                            <a:t>cos</a:t>
                          </a:r>
                          <a:r>
                            <a:rPr lang="en-US" dirty="0" smtClean="0"/>
                            <a:t>(</a:t>
                          </a:r>
                          <a:r>
                            <a:rPr lang="az-Cyrl-AZ" dirty="0" smtClean="0">
                              <a:latin typeface="Cambria Math"/>
                              <a:ea typeface="Cambria Math"/>
                            </a:rPr>
                            <a:t>ө</a:t>
                          </a:r>
                          <a:r>
                            <a:rPr lang="en-US" dirty="0" smtClean="0">
                              <a:latin typeface="Cambria Math"/>
                              <a:ea typeface="Cambria Math"/>
                            </a:rPr>
                            <a:t>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sin(</a:t>
                          </a:r>
                          <a:r>
                            <a:rPr lang="az-Cyrl-AZ" dirty="0" smtClean="0">
                              <a:latin typeface="Cambria Math"/>
                              <a:ea typeface="Cambria Math"/>
                            </a:rPr>
                            <a:t>ө</a:t>
                          </a:r>
                          <a:r>
                            <a:rPr lang="en-US" dirty="0" smtClean="0">
                              <a:latin typeface="Cambria Math"/>
                              <a:ea typeface="Cambria Math"/>
                            </a:rPr>
                            <a:t>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tan(</a:t>
                          </a:r>
                          <a:r>
                            <a:rPr lang="az-Cyrl-AZ" dirty="0" smtClean="0">
                              <a:latin typeface="Cambria Math"/>
                              <a:ea typeface="Cambria Math"/>
                            </a:rPr>
                            <a:t>ө</a:t>
                          </a:r>
                          <a:r>
                            <a:rPr lang="en-US" dirty="0" smtClean="0">
                              <a:latin typeface="Cambria Math"/>
                              <a:ea typeface="Cambria Math"/>
                            </a:rPr>
                            <a:t>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sec(</a:t>
                          </a:r>
                          <a:r>
                            <a:rPr lang="az-Cyrl-AZ" dirty="0" smtClean="0">
                              <a:latin typeface="Cambria Math"/>
                              <a:ea typeface="Cambria Math"/>
                            </a:rPr>
                            <a:t>ө</a:t>
                          </a:r>
                          <a:r>
                            <a:rPr lang="en-US" dirty="0" smtClean="0">
                              <a:latin typeface="Cambria Math"/>
                              <a:ea typeface="Cambria Math"/>
                            </a:rPr>
                            <a:t>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err="1" smtClean="0"/>
                            <a:t>csc</a:t>
                          </a:r>
                          <a:r>
                            <a:rPr lang="en-US" dirty="0" smtClean="0"/>
                            <a:t>(</a:t>
                          </a:r>
                          <a:r>
                            <a:rPr lang="az-Cyrl-AZ" dirty="0" smtClean="0">
                              <a:latin typeface="Cambria Math"/>
                              <a:ea typeface="Cambria Math"/>
                            </a:rPr>
                            <a:t>ө</a:t>
                          </a:r>
                          <a:r>
                            <a:rPr lang="en-US" dirty="0" smtClean="0">
                              <a:latin typeface="Cambria Math"/>
                              <a:ea typeface="Cambria Math"/>
                            </a:rPr>
                            <a:t>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cot(</a:t>
                          </a:r>
                          <a:r>
                            <a:rPr lang="az-Cyrl-AZ" dirty="0" smtClean="0">
                              <a:latin typeface="Cambria Math"/>
                              <a:ea typeface="Cambria Math"/>
                            </a:rPr>
                            <a:t>ө</a:t>
                          </a:r>
                          <a:r>
                            <a:rPr lang="en-US" dirty="0" smtClean="0">
                              <a:latin typeface="Cambria Math"/>
                              <a:ea typeface="Cambria Math"/>
                            </a:rPr>
                            <a:t>)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0⁰ | 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30⁰ |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6</m:t>
                                  </m:r>
                                </m:den>
                              </m:f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45⁰ |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60⁰ |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90⁰ |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31458473"/>
                  </p:ext>
                </p:extLst>
              </p:nvPr>
            </p:nvGraphicFramePr>
            <p:xfrm>
              <a:off x="1600200" y="3810000"/>
              <a:ext cx="6095999" cy="256597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70857"/>
                    <a:gridCol w="870857"/>
                    <a:gridCol w="870857"/>
                    <a:gridCol w="870857"/>
                    <a:gridCol w="870857"/>
                    <a:gridCol w="870857"/>
                    <a:gridCol w="870857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(</a:t>
                          </a:r>
                          <a:r>
                            <a:rPr lang="az-Cyrl-AZ" dirty="0" smtClean="0">
                              <a:latin typeface="Cambria Math"/>
                              <a:ea typeface="Cambria Math"/>
                            </a:rPr>
                            <a:t>ө</a:t>
                          </a:r>
                          <a:r>
                            <a:rPr lang="en-US" dirty="0" smtClean="0">
                              <a:latin typeface="Cambria Math"/>
                              <a:ea typeface="Cambria Math"/>
                            </a:rPr>
                            <a:t>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err="1" smtClean="0"/>
                            <a:t>cos</a:t>
                          </a:r>
                          <a:r>
                            <a:rPr lang="en-US" dirty="0" smtClean="0"/>
                            <a:t>(</a:t>
                          </a:r>
                          <a:r>
                            <a:rPr lang="az-Cyrl-AZ" dirty="0" smtClean="0">
                              <a:latin typeface="Cambria Math"/>
                              <a:ea typeface="Cambria Math"/>
                            </a:rPr>
                            <a:t>ө</a:t>
                          </a:r>
                          <a:r>
                            <a:rPr lang="en-US" dirty="0" smtClean="0">
                              <a:latin typeface="Cambria Math"/>
                              <a:ea typeface="Cambria Math"/>
                            </a:rPr>
                            <a:t>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sin(</a:t>
                          </a:r>
                          <a:r>
                            <a:rPr lang="az-Cyrl-AZ" dirty="0" smtClean="0">
                              <a:latin typeface="Cambria Math"/>
                              <a:ea typeface="Cambria Math"/>
                            </a:rPr>
                            <a:t>ө</a:t>
                          </a:r>
                          <a:r>
                            <a:rPr lang="en-US" dirty="0" smtClean="0">
                              <a:latin typeface="Cambria Math"/>
                              <a:ea typeface="Cambria Math"/>
                            </a:rPr>
                            <a:t>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tan(</a:t>
                          </a:r>
                          <a:r>
                            <a:rPr lang="az-Cyrl-AZ" dirty="0" smtClean="0">
                              <a:latin typeface="Cambria Math"/>
                              <a:ea typeface="Cambria Math"/>
                            </a:rPr>
                            <a:t>ө</a:t>
                          </a:r>
                          <a:r>
                            <a:rPr lang="en-US" dirty="0" smtClean="0">
                              <a:latin typeface="Cambria Math"/>
                              <a:ea typeface="Cambria Math"/>
                            </a:rPr>
                            <a:t>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sec(</a:t>
                          </a:r>
                          <a:r>
                            <a:rPr lang="az-Cyrl-AZ" dirty="0" smtClean="0">
                              <a:latin typeface="Cambria Math"/>
                              <a:ea typeface="Cambria Math"/>
                            </a:rPr>
                            <a:t>ө</a:t>
                          </a:r>
                          <a:r>
                            <a:rPr lang="en-US" dirty="0" smtClean="0">
                              <a:latin typeface="Cambria Math"/>
                              <a:ea typeface="Cambria Math"/>
                            </a:rPr>
                            <a:t>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err="1" smtClean="0"/>
                            <a:t>csc</a:t>
                          </a:r>
                          <a:r>
                            <a:rPr lang="en-US" dirty="0" smtClean="0"/>
                            <a:t>(</a:t>
                          </a:r>
                          <a:r>
                            <a:rPr lang="az-Cyrl-AZ" dirty="0" smtClean="0">
                              <a:latin typeface="Cambria Math"/>
                              <a:ea typeface="Cambria Math"/>
                            </a:rPr>
                            <a:t>ө</a:t>
                          </a:r>
                          <a:r>
                            <a:rPr lang="en-US" dirty="0" smtClean="0">
                              <a:latin typeface="Cambria Math"/>
                              <a:ea typeface="Cambria Math"/>
                            </a:rPr>
                            <a:t>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cot(</a:t>
                          </a:r>
                          <a:r>
                            <a:rPr lang="az-Cyrl-AZ" dirty="0" smtClean="0">
                              <a:latin typeface="Cambria Math"/>
                              <a:ea typeface="Cambria Math"/>
                            </a:rPr>
                            <a:t>ө</a:t>
                          </a:r>
                          <a:r>
                            <a:rPr lang="en-US" dirty="0" smtClean="0">
                              <a:latin typeface="Cambria Math"/>
                              <a:ea typeface="Cambria Math"/>
                            </a:rPr>
                            <a:t>)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0⁰ | 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45701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699" t="-172000" r="-599301" b="-308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45529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699" t="-275676" r="-599301" b="-2121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45669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699" t="-370667" r="-599301" b="-109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45529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699" t="-470667" r="-599301" b="-9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83605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Determine 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You can memorize the table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Or utilize reasoning </a:t>
            </a:r>
            <a:r>
              <a:rPr lang="en-US" dirty="0" smtClean="0"/>
              <a:t>using quadrants and a unit </a:t>
            </a:r>
            <a:r>
              <a:rPr lang="en-US" dirty="0" smtClean="0"/>
              <a:t>circle sketch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3835599"/>
              </p:ext>
            </p:extLst>
          </p:nvPr>
        </p:nvGraphicFramePr>
        <p:xfrm>
          <a:off x="381000" y="1905000"/>
          <a:ext cx="8610602" cy="342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838200"/>
                <a:gridCol w="838200"/>
                <a:gridCol w="838200"/>
                <a:gridCol w="762000"/>
                <a:gridCol w="838200"/>
                <a:gridCol w="762002"/>
              </a:tblGrid>
              <a:tr h="381000">
                <a:tc>
                  <a:txBody>
                    <a:bodyPr/>
                    <a:lstStyle/>
                    <a:p>
                      <a:r>
                        <a:rPr lang="az-Cyrl-AZ" dirty="0" smtClean="0">
                          <a:latin typeface="Cambria Math"/>
                          <a:ea typeface="Cambria Math"/>
                        </a:rPr>
                        <a:t>Ө</a:t>
                      </a:r>
                      <a:r>
                        <a:rPr lang="en-US" dirty="0" smtClean="0">
                          <a:latin typeface="Cambria Math"/>
                          <a:ea typeface="Cambria Math"/>
                        </a:rPr>
                        <a:t> values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csc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cot</a:t>
                      </a:r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r>
                        <a:rPr lang="en-US" baseline="0" dirty="0" smtClean="0"/>
                        <a:t> + 2</a:t>
                      </a:r>
                      <a:r>
                        <a:rPr lang="el-GR" baseline="0" dirty="0" smtClean="0">
                          <a:latin typeface="Cambria Math"/>
                          <a:ea typeface="Cambria Math"/>
                        </a:rPr>
                        <a:t>π</a:t>
                      </a:r>
                      <a:r>
                        <a:rPr lang="en-US" baseline="0" dirty="0" smtClean="0">
                          <a:latin typeface="Cambria Math"/>
                          <a:ea typeface="Cambria Math"/>
                        </a:rPr>
                        <a:t>m  &lt;  </a:t>
                      </a:r>
                      <a:r>
                        <a:rPr lang="az-Cyrl-AZ" dirty="0" smtClean="0">
                          <a:latin typeface="Cambria Math"/>
                          <a:ea typeface="Cambria Math"/>
                        </a:rPr>
                        <a:t>ө</a:t>
                      </a:r>
                      <a:r>
                        <a:rPr lang="en-US" dirty="0" smtClean="0">
                          <a:latin typeface="Cambria Math"/>
                          <a:ea typeface="Cambria Math"/>
                        </a:rPr>
                        <a:t>  &lt;  </a:t>
                      </a:r>
                      <a:r>
                        <a:rPr lang="el-GR" dirty="0" smtClean="0">
                          <a:latin typeface="Cambria Math"/>
                          <a:ea typeface="Cambria Math"/>
                        </a:rPr>
                        <a:t>π</a:t>
                      </a:r>
                      <a:r>
                        <a:rPr lang="en-US" dirty="0" smtClean="0">
                          <a:latin typeface="Cambria Math"/>
                          <a:ea typeface="Cambria Math"/>
                        </a:rPr>
                        <a:t>/2 + 2</a:t>
                      </a:r>
                      <a:r>
                        <a:rPr lang="el-GR" dirty="0" smtClean="0">
                          <a:latin typeface="Cambria Math"/>
                          <a:ea typeface="Cambria Math"/>
                        </a:rPr>
                        <a:t>π</a:t>
                      </a:r>
                      <a:r>
                        <a:rPr lang="en-US" dirty="0" smtClean="0">
                          <a:latin typeface="Cambria Math"/>
                          <a:ea typeface="Cambria Math"/>
                        </a:rPr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Pos</a:t>
                      </a:r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l-GR" dirty="0" smtClean="0">
                          <a:latin typeface="Cambria Math"/>
                          <a:ea typeface="Cambria Math"/>
                        </a:rPr>
                        <a:t>π</a:t>
                      </a:r>
                      <a:r>
                        <a:rPr lang="en-US" dirty="0" smtClean="0">
                          <a:latin typeface="Cambria Math"/>
                          <a:ea typeface="Cambria Math"/>
                        </a:rPr>
                        <a:t>/2 +</a:t>
                      </a:r>
                      <a:r>
                        <a:rPr lang="en-US" baseline="0" dirty="0" smtClean="0">
                          <a:latin typeface="Cambria Math"/>
                          <a:ea typeface="Cambria Math"/>
                        </a:rPr>
                        <a:t> </a:t>
                      </a:r>
                      <a:r>
                        <a:rPr lang="en-US" dirty="0" smtClean="0">
                          <a:latin typeface="Cambria Math"/>
                          <a:ea typeface="Cambria Math"/>
                        </a:rPr>
                        <a:t>2</a:t>
                      </a:r>
                      <a:r>
                        <a:rPr lang="el-GR" dirty="0" smtClean="0">
                          <a:latin typeface="Cambria Math"/>
                          <a:ea typeface="Cambria Math"/>
                        </a:rPr>
                        <a:t>π</a:t>
                      </a:r>
                      <a:r>
                        <a:rPr lang="en-US" dirty="0" smtClean="0">
                          <a:latin typeface="Cambria Math"/>
                          <a:ea typeface="Cambria Math"/>
                        </a:rPr>
                        <a:t>m  &lt; </a:t>
                      </a:r>
                      <a:r>
                        <a:rPr lang="az-Cyrl-AZ" dirty="0" smtClean="0">
                          <a:latin typeface="Cambria Math"/>
                          <a:ea typeface="Cambria Math"/>
                        </a:rPr>
                        <a:t>ө</a:t>
                      </a:r>
                      <a:r>
                        <a:rPr lang="en-US" dirty="0" smtClean="0">
                          <a:latin typeface="Cambria Math"/>
                          <a:ea typeface="Cambria Math"/>
                        </a:rPr>
                        <a:t>  &lt; </a:t>
                      </a:r>
                      <a:r>
                        <a:rPr lang="el-GR" dirty="0" smtClean="0">
                          <a:latin typeface="Cambria Math"/>
                          <a:ea typeface="Cambria Math"/>
                        </a:rPr>
                        <a:t>π</a:t>
                      </a:r>
                      <a:r>
                        <a:rPr lang="en-US" dirty="0" smtClean="0">
                          <a:latin typeface="Cambria Math"/>
                          <a:ea typeface="Cambria Math"/>
                        </a:rPr>
                        <a:t> +2</a:t>
                      </a:r>
                      <a:r>
                        <a:rPr lang="el-GR" dirty="0" smtClean="0">
                          <a:latin typeface="Cambria Math"/>
                          <a:ea typeface="Cambria Math"/>
                        </a:rPr>
                        <a:t>π</a:t>
                      </a:r>
                      <a:r>
                        <a:rPr lang="en-US" dirty="0" smtClean="0">
                          <a:latin typeface="Cambria Math"/>
                          <a:ea typeface="Cambria Math"/>
                        </a:rPr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neg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neg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neg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Neg</a:t>
                      </a:r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l-GR" dirty="0" smtClean="0">
                          <a:latin typeface="Cambria Math"/>
                          <a:ea typeface="Cambria Math"/>
                        </a:rPr>
                        <a:t>π</a:t>
                      </a:r>
                      <a:r>
                        <a:rPr lang="en-US" dirty="0" smtClean="0">
                          <a:latin typeface="Cambria Math"/>
                          <a:ea typeface="Cambria Math"/>
                        </a:rPr>
                        <a:t> + 2</a:t>
                      </a:r>
                      <a:r>
                        <a:rPr lang="el-GR" dirty="0" smtClean="0">
                          <a:latin typeface="Cambria Math"/>
                          <a:ea typeface="Cambria Math"/>
                        </a:rPr>
                        <a:t>π</a:t>
                      </a:r>
                      <a:r>
                        <a:rPr lang="en-US" dirty="0" smtClean="0">
                          <a:latin typeface="Cambria Math"/>
                          <a:ea typeface="Cambria Math"/>
                        </a:rPr>
                        <a:t>m  &lt;  </a:t>
                      </a:r>
                      <a:r>
                        <a:rPr lang="az-Cyrl-AZ" dirty="0" smtClean="0">
                          <a:latin typeface="Cambria Math"/>
                          <a:ea typeface="Cambria Math"/>
                        </a:rPr>
                        <a:t>ө</a:t>
                      </a:r>
                      <a:r>
                        <a:rPr lang="en-US" dirty="0" smtClean="0">
                          <a:latin typeface="Cambria Math"/>
                          <a:ea typeface="Cambria Math"/>
                        </a:rPr>
                        <a:t>  &lt;  3</a:t>
                      </a:r>
                      <a:r>
                        <a:rPr lang="el-GR" dirty="0" smtClean="0">
                          <a:latin typeface="Cambria Math"/>
                          <a:ea typeface="Cambria Math"/>
                        </a:rPr>
                        <a:t>π</a:t>
                      </a:r>
                      <a:r>
                        <a:rPr lang="en-US" dirty="0" smtClean="0">
                          <a:latin typeface="Cambria Math"/>
                          <a:ea typeface="Cambria Math"/>
                        </a:rPr>
                        <a:t>/2 + 2</a:t>
                      </a:r>
                      <a:r>
                        <a:rPr lang="el-GR" dirty="0" smtClean="0">
                          <a:latin typeface="Cambria Math"/>
                          <a:ea typeface="Cambria Math"/>
                        </a:rPr>
                        <a:t>π</a:t>
                      </a:r>
                      <a:r>
                        <a:rPr lang="en-US" dirty="0" smtClean="0">
                          <a:latin typeface="Cambria Math"/>
                          <a:ea typeface="Cambria Math"/>
                        </a:rPr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neg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neg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neg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neg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Pos</a:t>
                      </a:r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/>
                          <a:ea typeface="Cambria Math"/>
                        </a:rPr>
                        <a:t> 3</a:t>
                      </a:r>
                      <a:r>
                        <a:rPr lang="el-GR" dirty="0" smtClean="0">
                          <a:latin typeface="Cambria Math"/>
                          <a:ea typeface="Cambria Math"/>
                        </a:rPr>
                        <a:t>π</a:t>
                      </a:r>
                      <a:r>
                        <a:rPr lang="en-US" dirty="0" smtClean="0">
                          <a:latin typeface="Cambria Math"/>
                          <a:ea typeface="Cambria Math"/>
                        </a:rPr>
                        <a:t>/2 + 2</a:t>
                      </a:r>
                      <a:r>
                        <a:rPr lang="el-GR" dirty="0" smtClean="0">
                          <a:latin typeface="Cambria Math"/>
                          <a:ea typeface="Cambria Math"/>
                        </a:rPr>
                        <a:t>π</a:t>
                      </a:r>
                      <a:r>
                        <a:rPr lang="en-US" dirty="0" smtClean="0">
                          <a:latin typeface="Cambria Math"/>
                          <a:ea typeface="Cambria Math"/>
                        </a:rPr>
                        <a:t>m &lt; </a:t>
                      </a:r>
                      <a:r>
                        <a:rPr lang="az-Cyrl-AZ" dirty="0" smtClean="0">
                          <a:latin typeface="Cambria Math"/>
                          <a:ea typeface="Cambria Math"/>
                        </a:rPr>
                        <a:t>ө</a:t>
                      </a:r>
                      <a:r>
                        <a:rPr lang="en-US" dirty="0" smtClean="0">
                          <a:latin typeface="Cambria Math"/>
                          <a:ea typeface="Cambria Math"/>
                        </a:rPr>
                        <a:t> &lt;  2</a:t>
                      </a:r>
                      <a:r>
                        <a:rPr lang="el-GR" dirty="0" smtClean="0">
                          <a:latin typeface="Cambria Math"/>
                          <a:ea typeface="Cambria Math"/>
                        </a:rPr>
                        <a:t>π</a:t>
                      </a:r>
                      <a:r>
                        <a:rPr lang="en-US" dirty="0" smtClean="0">
                          <a:latin typeface="Cambria Math"/>
                          <a:ea typeface="Cambria Math"/>
                        </a:rPr>
                        <a:t> +2</a:t>
                      </a:r>
                      <a:r>
                        <a:rPr lang="el-GR" dirty="0" smtClean="0">
                          <a:latin typeface="Cambria Math"/>
                          <a:ea typeface="Cambria Math"/>
                        </a:rPr>
                        <a:t>π</a:t>
                      </a:r>
                      <a:r>
                        <a:rPr lang="en-US" dirty="0" smtClean="0">
                          <a:latin typeface="Cambria Math"/>
                          <a:ea typeface="Cambria Math"/>
                        </a:rPr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neg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neg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neg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neg</a:t>
                      </a:r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az-Cyrl-AZ" dirty="0" smtClean="0">
                          <a:latin typeface="Cambria Math"/>
                          <a:ea typeface="Cambria Math"/>
                        </a:rPr>
                        <a:t>Ө</a:t>
                      </a:r>
                      <a:r>
                        <a:rPr lang="en-US" dirty="0" smtClean="0">
                          <a:latin typeface="Cambria Math"/>
                          <a:ea typeface="Cambria Math"/>
                        </a:rPr>
                        <a:t> = 0 + 2</a:t>
                      </a:r>
                      <a:r>
                        <a:rPr lang="el-GR" dirty="0" smtClean="0">
                          <a:latin typeface="Cambria Math"/>
                          <a:ea typeface="Cambria Math"/>
                        </a:rPr>
                        <a:t>π</a:t>
                      </a:r>
                      <a:r>
                        <a:rPr lang="en-US" dirty="0" smtClean="0">
                          <a:latin typeface="Cambria Math"/>
                          <a:ea typeface="Cambria Math"/>
                        </a:rPr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undef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undef</a:t>
                      </a:r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az-Cyrl-AZ" dirty="0" smtClean="0">
                          <a:latin typeface="Cambria Math"/>
                          <a:ea typeface="Cambria Math"/>
                        </a:rPr>
                        <a:t>Ө</a:t>
                      </a:r>
                      <a:r>
                        <a:rPr lang="en-US" dirty="0" smtClean="0">
                          <a:latin typeface="Cambria Math"/>
                          <a:ea typeface="Cambria Math"/>
                        </a:rPr>
                        <a:t>= </a:t>
                      </a:r>
                      <a:r>
                        <a:rPr lang="el-GR" dirty="0" smtClean="0">
                          <a:latin typeface="Cambria Math"/>
                          <a:ea typeface="Cambria Math"/>
                        </a:rPr>
                        <a:t>π</a:t>
                      </a:r>
                      <a:r>
                        <a:rPr lang="en-US" dirty="0" smtClean="0">
                          <a:latin typeface="Cambria Math"/>
                          <a:ea typeface="Cambria Math"/>
                        </a:rPr>
                        <a:t>/2+ 2</a:t>
                      </a:r>
                      <a:r>
                        <a:rPr lang="el-GR" dirty="0" smtClean="0">
                          <a:latin typeface="Cambria Math"/>
                          <a:ea typeface="Cambria Math"/>
                        </a:rPr>
                        <a:t>π</a:t>
                      </a:r>
                      <a:r>
                        <a:rPr lang="en-US" dirty="0" smtClean="0">
                          <a:latin typeface="Cambria Math"/>
                          <a:ea typeface="Cambria Math"/>
                        </a:rPr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undef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undef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az-Cyrl-AZ" dirty="0" smtClean="0">
                          <a:latin typeface="Cambria Math"/>
                          <a:ea typeface="Cambria Math"/>
                        </a:rPr>
                        <a:t>Ө</a:t>
                      </a:r>
                      <a:r>
                        <a:rPr lang="en-US" dirty="0" smtClean="0">
                          <a:latin typeface="Cambria Math"/>
                          <a:ea typeface="Cambria Math"/>
                        </a:rPr>
                        <a:t>=</a:t>
                      </a:r>
                      <a:r>
                        <a:rPr lang="el-GR" dirty="0" smtClean="0">
                          <a:latin typeface="Cambria Math"/>
                          <a:ea typeface="Cambria Math"/>
                        </a:rPr>
                        <a:t>π</a:t>
                      </a:r>
                      <a:r>
                        <a:rPr lang="en-US" dirty="0" smtClean="0">
                          <a:latin typeface="Cambria Math"/>
                          <a:ea typeface="Cambria Math"/>
                        </a:rPr>
                        <a:t>+ 2</a:t>
                      </a:r>
                      <a:r>
                        <a:rPr lang="el-GR" dirty="0" smtClean="0">
                          <a:latin typeface="Cambria Math"/>
                          <a:ea typeface="Cambria Math"/>
                        </a:rPr>
                        <a:t>π</a:t>
                      </a:r>
                      <a:r>
                        <a:rPr lang="en-US" dirty="0" smtClean="0">
                          <a:latin typeface="Cambria Math"/>
                          <a:ea typeface="Cambria Math"/>
                        </a:rPr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undef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undef</a:t>
                      </a:r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az-Cyrl-AZ" dirty="0" smtClean="0">
                          <a:latin typeface="Cambria Math"/>
                          <a:ea typeface="Cambria Math"/>
                        </a:rPr>
                        <a:t>Ө</a:t>
                      </a:r>
                      <a:r>
                        <a:rPr lang="en-US" dirty="0" smtClean="0">
                          <a:latin typeface="Cambria Math"/>
                          <a:ea typeface="Cambria Math"/>
                        </a:rPr>
                        <a:t>= 3</a:t>
                      </a:r>
                      <a:r>
                        <a:rPr lang="el-GR" dirty="0" smtClean="0">
                          <a:latin typeface="Cambria Math"/>
                          <a:ea typeface="Cambria Math"/>
                        </a:rPr>
                        <a:t>π</a:t>
                      </a:r>
                      <a:r>
                        <a:rPr lang="en-US" dirty="0" smtClean="0">
                          <a:latin typeface="Cambria Math"/>
                          <a:ea typeface="Cambria Math"/>
                        </a:rPr>
                        <a:t>/2+ 2</a:t>
                      </a:r>
                      <a:r>
                        <a:rPr lang="el-GR" dirty="0" smtClean="0">
                          <a:latin typeface="Cambria Math"/>
                          <a:ea typeface="Cambria Math"/>
                        </a:rPr>
                        <a:t>π</a:t>
                      </a:r>
                      <a:r>
                        <a:rPr lang="en-US" dirty="0" smtClean="0">
                          <a:latin typeface="Cambria Math"/>
                          <a:ea typeface="Cambria Math"/>
                        </a:rPr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undef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undef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095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Finding exact values for special angles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Any angle that is a multiple of the special angles listed in the previous table is either    co-terminal to or referenced by one of these angles </a:t>
                </a:r>
              </a:p>
              <a:p>
                <a:r>
                  <a:rPr lang="en-US" dirty="0" smtClean="0"/>
                  <a:t>Find exact values for:  </a:t>
                </a:r>
                <a:r>
                  <a:rPr lang="en-US" dirty="0" err="1" smtClean="0"/>
                  <a:t>cos</a:t>
                </a:r>
                <a:r>
                  <a:rPr lang="en-US" dirty="0" smtClean="0"/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7</m:t>
                        </m:r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     sin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dirty="0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 dirty="0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dirty="0" smtClean="0">
                                <a:latin typeface="Cambria Math"/>
                              </a:rPr>
                              <m:t>7</m:t>
                            </m:r>
                            <m:r>
                              <a:rPr lang="en-US" i="1" dirty="0" smtClean="0"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en-US" b="0" i="1" dirty="0" smtClean="0">
                                <a:latin typeface="Cambria Math"/>
                              </a:rPr>
                              <m:t>3</m:t>
                            </m:r>
                          </m:den>
                        </m:f>
                      </m:e>
                    </m:d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  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𝑡𝑎𝑛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den>
                        </m:f>
                      </m:e>
                    </m:d>
                  </m:oMath>
                </a14:m>
                <a:r>
                  <a:rPr lang="en-US" dirty="0" smtClean="0"/>
                  <a:t>       </a:t>
                </a:r>
                <a:r>
                  <a:rPr lang="en-US" dirty="0" err="1" smtClean="0"/>
                  <a:t>cos</a:t>
                </a:r>
                <a:r>
                  <a:rPr lang="en-US" dirty="0" smtClean="0"/>
                  <a:t>(135⁰)       sec(- 120⁰)</a:t>
                </a:r>
              </a:p>
              <a:p>
                <a:r>
                  <a:rPr lang="en-US" dirty="0" smtClean="0"/>
                  <a:t>Find the smallest positive angle such that sin(</a:t>
                </a:r>
                <a:r>
                  <a:rPr lang="az-Cyrl-AZ" dirty="0" smtClean="0">
                    <a:latin typeface="Cambria Math"/>
                    <a:ea typeface="Cambria Math"/>
                  </a:rPr>
                  <a:t>ө</a:t>
                </a:r>
                <a:r>
                  <a:rPr lang="en-US" dirty="0" smtClean="0">
                    <a:latin typeface="Cambria Math"/>
                    <a:ea typeface="Cambria Math"/>
                  </a:rPr>
                  <a:t>)= -0.5</a:t>
                </a:r>
                <a:endParaRPr lang="en-US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2830" b="-22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673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 </a:t>
            </a:r>
            <a:r>
              <a:rPr lang="en-US" dirty="0" err="1" smtClean="0"/>
              <a:t>ch</a:t>
            </a:r>
            <a:r>
              <a:rPr lang="en-US" dirty="0" smtClean="0"/>
              <a:t> 1 we first defined angles – our way of measuring them was based on a circle</a:t>
            </a:r>
          </a:p>
          <a:p>
            <a:r>
              <a:rPr lang="en-US" dirty="0" smtClean="0"/>
              <a:t>We then narrowed our focus to angles of a triangle and explored similarity of triangles</a:t>
            </a:r>
          </a:p>
          <a:p>
            <a:r>
              <a:rPr lang="en-US" dirty="0" smtClean="0"/>
              <a:t>We finally zeroed in on right triangles and defined and named 6 ratios- forming relations between angles and these ratios that are functions</a:t>
            </a:r>
          </a:p>
          <a:p>
            <a:r>
              <a:rPr lang="en-US" dirty="0" smtClean="0"/>
              <a:t>These functions however, have a very limited domain -</a:t>
            </a:r>
          </a:p>
        </p:txBody>
      </p:sp>
    </p:spTree>
    <p:extLst>
      <p:ext uri="{BB962C8B-B14F-4D97-AF65-F5344CB8AC3E}">
        <p14:creationId xmlns:p14="http://schemas.microsoft.com/office/powerpoint/2010/main" val="3069923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</a:t>
            </a:r>
            <a:r>
              <a:rPr lang="en-US" dirty="0" smtClean="0"/>
              <a:t> 2 – section 1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Degrees and radians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217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Radian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 For various reasons the degree measurement used with triangle trigonometry is cumbersome and restrictive</a:t>
            </a:r>
          </a:p>
          <a:p>
            <a:r>
              <a:rPr lang="en-US" dirty="0" smtClean="0"/>
              <a:t>Therefore a new unit of measure was devised</a:t>
            </a:r>
          </a:p>
          <a:p>
            <a:r>
              <a:rPr lang="en-US" dirty="0" smtClean="0"/>
              <a:t>Definition: </a:t>
            </a:r>
          </a:p>
          <a:p>
            <a:r>
              <a:rPr lang="en-US" sz="2000" b="1" dirty="0"/>
              <a:t> </a:t>
            </a:r>
            <a:r>
              <a:rPr lang="en-US" sz="3600" b="1" dirty="0" smtClean="0"/>
              <a:t> 1 radian = the angle which subtends an arc   </a:t>
            </a:r>
          </a:p>
          <a:p>
            <a:pPr marL="0" indent="0">
              <a:buNone/>
            </a:pPr>
            <a:r>
              <a:rPr lang="en-US" sz="3600" b="1" dirty="0"/>
              <a:t> </a:t>
            </a:r>
            <a:r>
              <a:rPr lang="en-US" sz="3600" b="1" dirty="0" smtClean="0"/>
              <a:t>                       that is 1 radius long</a:t>
            </a:r>
          </a:p>
          <a:p>
            <a:r>
              <a:rPr lang="en-US" dirty="0" smtClean="0"/>
              <a:t>Since a full circle is an arc of 360⁰ with an arc length(circumference)       of 2</a:t>
            </a:r>
            <a:r>
              <a:rPr lang="el-GR" dirty="0" smtClean="0">
                <a:latin typeface="Cambria Math"/>
                <a:ea typeface="Cambria Math"/>
              </a:rPr>
              <a:t>π</a:t>
            </a:r>
            <a:endParaRPr lang="en-US" dirty="0" smtClean="0">
              <a:latin typeface="Cambria Math"/>
              <a:ea typeface="Cambria Math"/>
            </a:endParaRPr>
          </a:p>
          <a:p>
            <a:r>
              <a:rPr lang="en-US" dirty="0">
                <a:latin typeface="Cambria Math"/>
                <a:ea typeface="Cambria Math"/>
              </a:rPr>
              <a:t> </a:t>
            </a:r>
            <a:r>
              <a:rPr lang="en-US" dirty="0" smtClean="0">
                <a:latin typeface="Cambria Math"/>
                <a:ea typeface="Cambria Math"/>
              </a:rPr>
              <a:t>                   3</a:t>
            </a:r>
            <a:r>
              <a:rPr lang="en-US" dirty="0"/>
              <a:t>60</a:t>
            </a:r>
            <a:r>
              <a:rPr lang="en-US" dirty="0" smtClean="0"/>
              <a:t>⁰= </a:t>
            </a:r>
            <a:r>
              <a:rPr lang="en-US" dirty="0"/>
              <a:t>2</a:t>
            </a:r>
            <a:r>
              <a:rPr lang="el-GR" dirty="0" smtClean="0">
                <a:latin typeface="Cambria Math"/>
                <a:ea typeface="Cambria Math"/>
              </a:rPr>
              <a:t>π</a:t>
            </a:r>
            <a:r>
              <a:rPr lang="en-US" dirty="0" smtClean="0">
                <a:latin typeface="Cambria Math"/>
                <a:ea typeface="Cambria Math"/>
              </a:rPr>
              <a:t> radians</a:t>
            </a:r>
            <a:endParaRPr lang="en-US" dirty="0" smtClean="0"/>
          </a:p>
          <a:p>
            <a:endParaRPr lang="en-US" sz="2000" b="1" dirty="0"/>
          </a:p>
          <a:p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981804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Conversion factor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>
                    <a:latin typeface="Cambria Math"/>
                    <a:ea typeface="Cambria Math"/>
                  </a:rPr>
                  <a:t>3</a:t>
                </a:r>
                <a:r>
                  <a:rPr lang="en-US" dirty="0"/>
                  <a:t>60⁰= 2</a:t>
                </a:r>
                <a:r>
                  <a:rPr lang="el-GR" dirty="0">
                    <a:latin typeface="Cambria Math"/>
                    <a:ea typeface="Cambria Math"/>
                  </a:rPr>
                  <a:t>π</a:t>
                </a:r>
                <a:r>
                  <a:rPr lang="en-US" dirty="0">
                    <a:latin typeface="Cambria Math"/>
                    <a:ea typeface="Cambria Math"/>
                  </a:rPr>
                  <a:t> </a:t>
                </a:r>
                <a:r>
                  <a:rPr lang="en-US" dirty="0" smtClean="0">
                    <a:latin typeface="Cambria Math"/>
                    <a:ea typeface="Cambria Math"/>
                  </a:rPr>
                  <a:t>radians    yields conversion factors</a:t>
                </a:r>
              </a:p>
              <a:p>
                <a:endParaRPr lang="en-US" dirty="0">
                  <a:latin typeface="Cambria Math"/>
                  <a:ea typeface="Cambria Math"/>
                </a:endParaRPr>
              </a:p>
              <a:p>
                <a:r>
                  <a:rPr lang="en-US" dirty="0" smtClean="0">
                    <a:latin typeface="Cambria Math"/>
                    <a:ea typeface="Cambria Math"/>
                  </a:rPr>
                  <a:t>Examples:   convert the following angle measurements</a:t>
                </a:r>
              </a:p>
              <a:p>
                <a:r>
                  <a:rPr lang="en-US" dirty="0" smtClean="0"/>
                  <a:t> 20⁰             32⁰          120⁰             480⁰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 smtClean="0">
                    <a:latin typeface="Cambria Math"/>
                    <a:ea typeface="Cambria Math"/>
                  </a:rPr>
                  <a:t> rad        1 rad        2.46 rad      7.9 </a:t>
                </a:r>
                <a:r>
                  <a:rPr lang="en-US" dirty="0" smtClean="0">
                    <a:latin typeface="Cambria Math"/>
                    <a:ea typeface="Cambria Math"/>
                  </a:rPr>
                  <a:t>rad</a:t>
                </a:r>
                <a:endParaRPr lang="en-US" dirty="0" smtClean="0">
                  <a:latin typeface="Cambria Math"/>
                  <a:ea typeface="Cambria Math"/>
                </a:endParaRPr>
              </a:p>
              <a:p>
                <a:endParaRPr lang="en-US" dirty="0" smtClean="0">
                  <a:latin typeface="Cambria Math"/>
                  <a:ea typeface="Cambria Math"/>
                </a:endParaRPr>
              </a:p>
              <a:p>
                <a:endParaRPr lang="en-US" dirty="0">
                  <a:latin typeface="Cambria Math"/>
                  <a:ea typeface="Cambria Math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2022" r="-5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02191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 length/sector area revisited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r>
                  <a:rPr lang="en-US" dirty="0" smtClean="0"/>
                  <a:t> since 1 radian subtends an arc  with length </a:t>
                </a:r>
                <a:r>
                  <a:rPr lang="en-US" dirty="0" smtClean="0"/>
                  <a:t>of 1 radius</a:t>
                </a:r>
              </a:p>
              <a:p>
                <a:pPr marL="0" indent="0">
                  <a:buNone/>
                </a:pPr>
                <a:r>
                  <a:rPr lang="en-US" dirty="0" smtClean="0"/>
                  <a:t>               </a:t>
                </a:r>
                <a:r>
                  <a:rPr lang="en-US" dirty="0">
                    <a:latin typeface="Cambria Math"/>
                    <a:ea typeface="Cambria Math"/>
                  </a:rPr>
                  <a:t>ө</a:t>
                </a:r>
                <a:r>
                  <a:rPr lang="en-US" dirty="0" smtClean="0"/>
                  <a:t> radian subtend an arc with  </a:t>
                </a:r>
                <a:r>
                  <a:rPr lang="en-US" dirty="0" smtClean="0"/>
                  <a:t>length of </a:t>
                </a:r>
                <a:r>
                  <a:rPr lang="en-US" dirty="0">
                    <a:latin typeface="Cambria Math"/>
                    <a:ea typeface="Cambria Math"/>
                  </a:rPr>
                  <a:t>ө</a:t>
                </a:r>
                <a:r>
                  <a:rPr lang="en-US" dirty="0" smtClean="0"/>
                  <a:t> radii</a:t>
                </a:r>
                <a:endParaRPr lang="en-US" dirty="0" smtClean="0"/>
              </a:p>
              <a:p>
                <a:r>
                  <a:rPr lang="en-US" dirty="0" smtClean="0"/>
                  <a:t> in other words     </a:t>
                </a:r>
                <a:r>
                  <a:rPr lang="en-US" dirty="0" smtClean="0"/>
                  <a:t>s = </a:t>
                </a:r>
                <a:r>
                  <a:rPr lang="en-US" dirty="0" err="1" smtClean="0">
                    <a:latin typeface="Cambria Math"/>
                    <a:ea typeface="Cambria Math"/>
                  </a:rPr>
                  <a:t>өr</a:t>
                </a:r>
                <a:r>
                  <a:rPr lang="en-US" dirty="0" smtClean="0">
                    <a:latin typeface="Cambria Math"/>
                    <a:ea typeface="Cambria Math"/>
                  </a:rPr>
                  <a:t>   </a:t>
                </a:r>
                <a:r>
                  <a:rPr lang="en-US" dirty="0" smtClean="0">
                    <a:latin typeface="Cambria Math"/>
                    <a:ea typeface="Cambria Math"/>
                  </a:rPr>
                  <a:t>hence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𝑠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𝑟</m:t>
                        </m:r>
                      </m:den>
                    </m:f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𝜃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And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𝐴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𝜋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𝑟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𝜃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𝜋</m:t>
                        </m:r>
                      </m:den>
                    </m:f>
                  </m:oMath>
                </a14:m>
                <a:r>
                  <a:rPr lang="en-US" dirty="0" smtClean="0"/>
                  <a:t>    which becomes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𝑠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  <a:ea typeface="Cambria Math"/>
                          </a:rPr>
                          <m:t>𝜃</m:t>
                        </m:r>
                        <m:sSup>
                          <m:sSupPr>
                            <m:ctrlPr>
                              <a:rPr lang="en-US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𝑟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                                  </a:t>
                </a:r>
                <a:endParaRPr lang="en-US" dirty="0"/>
              </a:p>
              <a:p>
                <a:r>
                  <a:rPr lang="en-US" dirty="0" smtClean="0"/>
                  <a:t>Example: find the </a:t>
                </a:r>
                <a:r>
                  <a:rPr lang="en-US" dirty="0" smtClean="0"/>
                  <a:t>angle that </a:t>
                </a:r>
                <a:r>
                  <a:rPr lang="en-US" dirty="0" smtClean="0"/>
                  <a:t>subtends a 6cm arc on a circle with a 4 cm radius</a:t>
                </a:r>
              </a:p>
              <a:p>
                <a:r>
                  <a:rPr lang="en-US" dirty="0" smtClean="0"/>
                  <a:t>Example: find the arc length of an arc subtended by </a:t>
                </a:r>
                <a:r>
                  <a:rPr lang="en-US" dirty="0" smtClean="0"/>
                  <a:t>an angle of radian 7 </a:t>
                </a:r>
                <a:r>
                  <a:rPr lang="en-US" dirty="0" smtClean="0"/>
                  <a:t>with a 9in </a:t>
                </a:r>
                <a:r>
                  <a:rPr lang="en-US" dirty="0" smtClean="0"/>
                  <a:t>radius</a:t>
                </a:r>
              </a:p>
              <a:p>
                <a:r>
                  <a:rPr lang="en-US" dirty="0" smtClean="0"/>
                  <a:t>Example :  given a 22</a:t>
                </a:r>
                <a:r>
                  <a:rPr lang="en-US" dirty="0"/>
                  <a:t>⁰ </a:t>
                </a:r>
                <a:r>
                  <a:rPr lang="en-US" dirty="0" smtClean="0"/>
                  <a:t>angle centered in a circle with 10 inch radius, find the length of the arc it subtends  </a:t>
                </a:r>
                <a:endParaRPr lang="en-US" dirty="0" smtClean="0"/>
              </a:p>
              <a:p>
                <a:r>
                  <a:rPr lang="en-US" dirty="0" smtClean="0"/>
                  <a:t>Example: find the area of a sector enclosed by an angle of 1.7 rad with a 4 in radius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15" t="-2156" r="-8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8180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Ch2 – section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unit circle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0159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circle </a:t>
            </a:r>
            <a:r>
              <a:rPr lang="en-US" dirty="0" smtClean="0"/>
              <a:t>viewpoint of trig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Sometimes looking at something from a different viewpoint gives us useful information/tools with which to answer various questions/problems</a:t>
            </a:r>
          </a:p>
          <a:p>
            <a:r>
              <a:rPr lang="en-US" dirty="0" smtClean="0"/>
              <a:t>Defining the trig functions by a triangle restricts their use to angles    0 ⁰&lt; </a:t>
            </a:r>
            <a:r>
              <a:rPr lang="az-Cyrl-AZ" dirty="0" smtClean="0">
                <a:latin typeface="Cambria Math"/>
                <a:ea typeface="Cambria Math"/>
              </a:rPr>
              <a:t>ө⁰</a:t>
            </a:r>
            <a:r>
              <a:rPr lang="en-US" dirty="0" smtClean="0">
                <a:latin typeface="Cambria Math"/>
                <a:ea typeface="Cambria Math"/>
              </a:rPr>
              <a:t>&lt;</a:t>
            </a:r>
            <a:r>
              <a:rPr lang="en-US" dirty="0" smtClean="0"/>
              <a:t> 90⁰ </a:t>
            </a:r>
          </a:p>
          <a:p>
            <a:r>
              <a:rPr lang="en-US" dirty="0" smtClean="0"/>
              <a:t>By using circles we have determined that angles larger than this and smaller than this exist.</a:t>
            </a:r>
          </a:p>
          <a:p>
            <a:r>
              <a:rPr lang="en-US" dirty="0" smtClean="0"/>
              <a:t>We will now take a second look at our triangle ratios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026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3042</TotalTime>
  <Words>1934</Words>
  <Application>Microsoft Office PowerPoint</Application>
  <PresentationFormat>On-screen Show (4:3)</PresentationFormat>
  <Paragraphs>236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Analytic Trigonometry </vt:lpstr>
      <vt:lpstr>Chapter 2</vt:lpstr>
      <vt:lpstr>recap</vt:lpstr>
      <vt:lpstr>Ch 2 – section 1</vt:lpstr>
      <vt:lpstr>Radian </vt:lpstr>
      <vt:lpstr>Conversion factor</vt:lpstr>
      <vt:lpstr>Arc length/sector area revisited</vt:lpstr>
      <vt:lpstr>Ch2 – section 3</vt:lpstr>
      <vt:lpstr>Unit circle viewpoint of trig</vt:lpstr>
      <vt:lpstr>Addendum</vt:lpstr>
      <vt:lpstr>Triangles and circles</vt:lpstr>
      <vt:lpstr>Using reference angles to find trig ratios</vt:lpstr>
      <vt:lpstr>Using a point on a circle and a reference triangle</vt:lpstr>
      <vt:lpstr>Defining the trig ratios by the unit circle</vt:lpstr>
      <vt:lpstr>NOTE</vt:lpstr>
      <vt:lpstr>Using the definitions to evaluate trig functions</vt:lpstr>
      <vt:lpstr>More on Evaluating trig functions- given ө</vt:lpstr>
      <vt:lpstr>Chapter 2 – Section 5</vt:lpstr>
      <vt:lpstr>Trig identities</vt:lpstr>
      <vt:lpstr>Pythagorean identities</vt:lpstr>
      <vt:lpstr>Fundamental trig. identities</vt:lpstr>
      <vt:lpstr>More on identities</vt:lpstr>
      <vt:lpstr>And negative angle identities</vt:lpstr>
      <vt:lpstr>Special angles</vt:lpstr>
      <vt:lpstr>Determine sign</vt:lpstr>
      <vt:lpstr>Finding exact values for special angles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Analytic Trigonometry</dc:title>
  <dc:creator>Donna</dc:creator>
  <cp:lastModifiedBy>Donna</cp:lastModifiedBy>
  <cp:revision>65</cp:revision>
  <dcterms:created xsi:type="dcterms:W3CDTF">2012-12-31T19:01:09Z</dcterms:created>
  <dcterms:modified xsi:type="dcterms:W3CDTF">2013-01-17T02:31:10Z</dcterms:modified>
</cp:coreProperties>
</file>